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62"/>
  </p:notesMasterIdLst>
  <p:handoutMasterIdLst>
    <p:handoutMasterId r:id="rId63"/>
  </p:handoutMasterIdLst>
  <p:sldIdLst>
    <p:sldId id="256" r:id="rId5"/>
    <p:sldId id="747" r:id="rId6"/>
    <p:sldId id="746" r:id="rId7"/>
    <p:sldId id="769" r:id="rId8"/>
    <p:sldId id="324" r:id="rId9"/>
    <p:sldId id="326" r:id="rId10"/>
    <p:sldId id="327" r:id="rId11"/>
    <p:sldId id="334" r:id="rId12"/>
    <p:sldId id="335" r:id="rId13"/>
    <p:sldId id="328" r:id="rId14"/>
    <p:sldId id="336" r:id="rId15"/>
    <p:sldId id="329" r:id="rId16"/>
    <p:sldId id="318" r:id="rId17"/>
    <p:sldId id="319" r:id="rId18"/>
    <p:sldId id="320" r:id="rId19"/>
    <p:sldId id="321" r:id="rId20"/>
    <p:sldId id="333" r:id="rId21"/>
    <p:sldId id="829" r:id="rId22"/>
    <p:sldId id="745" r:id="rId23"/>
    <p:sldId id="798" r:id="rId24"/>
    <p:sldId id="830" r:id="rId25"/>
    <p:sldId id="832" r:id="rId26"/>
    <p:sldId id="831" r:id="rId27"/>
    <p:sldId id="833" r:id="rId28"/>
    <p:sldId id="835" r:id="rId29"/>
    <p:sldId id="834" r:id="rId30"/>
    <p:sldId id="836" r:id="rId31"/>
    <p:sldId id="837" r:id="rId32"/>
    <p:sldId id="838" r:id="rId33"/>
    <p:sldId id="839" r:id="rId34"/>
    <p:sldId id="840" r:id="rId35"/>
    <p:sldId id="841" r:id="rId36"/>
    <p:sldId id="842" r:id="rId37"/>
    <p:sldId id="843" r:id="rId38"/>
    <p:sldId id="844" r:id="rId39"/>
    <p:sldId id="845" r:id="rId40"/>
    <p:sldId id="846" r:id="rId41"/>
    <p:sldId id="847" r:id="rId42"/>
    <p:sldId id="857" r:id="rId43"/>
    <p:sldId id="848" r:id="rId44"/>
    <p:sldId id="849" r:id="rId45"/>
    <p:sldId id="850" r:id="rId46"/>
    <p:sldId id="851" r:id="rId47"/>
    <p:sldId id="852" r:id="rId48"/>
    <p:sldId id="853" r:id="rId49"/>
    <p:sldId id="854" r:id="rId50"/>
    <p:sldId id="858" r:id="rId51"/>
    <p:sldId id="868" r:id="rId52"/>
    <p:sldId id="859" r:id="rId53"/>
    <p:sldId id="860" r:id="rId54"/>
    <p:sldId id="861" r:id="rId55"/>
    <p:sldId id="862" r:id="rId56"/>
    <p:sldId id="863" r:id="rId57"/>
    <p:sldId id="864" r:id="rId58"/>
    <p:sldId id="865" r:id="rId59"/>
    <p:sldId id="866" r:id="rId60"/>
    <p:sldId id="867" r:id="rId61"/>
  </p:sldIdLst>
  <p:sldSz cx="12192000" cy="6858000"/>
  <p:notesSz cx="6858000" cy="9144000"/>
  <p:embeddedFontLst>
    <p:embeddedFont>
      <p:font typeface="KoPub돋움체 Bold" panose="02020603020101020101" pitchFamily="18" charset="-127"/>
      <p:regular r:id="rId64"/>
    </p:embeddedFont>
    <p:embeddedFont>
      <p:font typeface="Noto Sans KR" panose="020B0200000000000000" pitchFamily="50" charset="-127"/>
      <p:regular r:id="rId65"/>
      <p:bold r:id="rId66"/>
    </p:embeddedFont>
    <p:embeddedFont>
      <p:font typeface="경기천년제목 Bold" panose="02020803020101020101" pitchFamily="18" charset="-127"/>
      <p:bold r:id="rId67"/>
    </p:embeddedFont>
    <p:embeddedFont>
      <p:font typeface="경기천년제목 Light" panose="02020403020101020101" pitchFamily="18" charset="-127"/>
      <p:regular r:id="rId68"/>
    </p:embeddedFont>
    <p:embeddedFont>
      <p:font typeface="맑은 고딕" panose="020B0503020000020004" pitchFamily="50" charset="-127"/>
      <p:regular r:id="rId69"/>
      <p:bold r:id="rId7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8" autoAdjust="0"/>
    <p:restoredTop sz="92865" autoAdjust="0"/>
  </p:normalViewPr>
  <p:slideViewPr>
    <p:cSldViewPr snapToGrid="0" showGuides="1">
      <p:cViewPr varScale="1">
        <p:scale>
          <a:sx n="141" d="100"/>
          <a:sy n="141" d="100"/>
        </p:scale>
        <p:origin x="980" y="312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handoutMaster" Target="handoutMasters/handoutMaster1.xml"/><Relationship Id="rId68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3.fntdata"/><Relationship Id="rId74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4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7.fntdata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font" Target="fonts/font2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. S. Kim" userId="84886667a1802372" providerId="LiveId" clId="{BB72F35B-E400-49FC-8A4A-0ABDF7062F86}"/>
    <pc:docChg chg="undo custSel addSld delSld modSld sldOrd">
      <pc:chgData name="H. S. Kim" userId="84886667a1802372" providerId="LiveId" clId="{BB72F35B-E400-49FC-8A4A-0ABDF7062F86}" dt="2024-09-01T12:57:26.028" v="608"/>
      <pc:docMkLst>
        <pc:docMk/>
      </pc:docMkLst>
      <pc:sldChg chg="modSp mod">
        <pc:chgData name="H. S. Kim" userId="84886667a1802372" providerId="LiveId" clId="{BB72F35B-E400-49FC-8A4A-0ABDF7062F86}" dt="2024-09-01T12:24:37.430" v="80" actId="20577"/>
        <pc:sldMkLst>
          <pc:docMk/>
          <pc:sldMk cId="2248185526" sldId="256"/>
        </pc:sldMkLst>
        <pc:spChg chg="mod">
          <ac:chgData name="H. S. Kim" userId="84886667a1802372" providerId="LiveId" clId="{BB72F35B-E400-49FC-8A4A-0ABDF7062F86}" dt="2024-09-01T12:24:37.430" v="80" actId="20577"/>
          <ac:spMkLst>
            <pc:docMk/>
            <pc:sldMk cId="2248185526" sldId="256"/>
            <ac:spMk id="4" creationId="{7007D87F-8E1B-7C2C-EF1D-EBF0AF2533AB}"/>
          </ac:spMkLst>
        </pc:spChg>
      </pc:sldChg>
      <pc:sldChg chg="delSp modSp mod">
        <pc:chgData name="H. S. Kim" userId="84886667a1802372" providerId="LiveId" clId="{BB72F35B-E400-49FC-8A4A-0ABDF7062F86}" dt="2024-09-01T12:52:24.960" v="502" actId="478"/>
        <pc:sldMkLst>
          <pc:docMk/>
          <pc:sldMk cId="287183766" sldId="257"/>
        </pc:sldMkLst>
        <pc:spChg chg="mod">
          <ac:chgData name="H. S. Kim" userId="84886667a1802372" providerId="LiveId" clId="{BB72F35B-E400-49FC-8A4A-0ABDF7062F86}" dt="2024-09-01T12:52:08.089" v="481" actId="20577"/>
          <ac:spMkLst>
            <pc:docMk/>
            <pc:sldMk cId="287183766" sldId="257"/>
            <ac:spMk id="2" creationId="{04AFFFE0-C1C8-ACBB-C379-6A6C4EEDA117}"/>
          </ac:spMkLst>
        </pc:spChg>
        <pc:spChg chg="mod">
          <ac:chgData name="H. S. Kim" userId="84886667a1802372" providerId="LiveId" clId="{BB72F35B-E400-49FC-8A4A-0ABDF7062F86}" dt="2024-09-01T12:52:22.824" v="501"/>
          <ac:spMkLst>
            <pc:docMk/>
            <pc:sldMk cId="287183766" sldId="257"/>
            <ac:spMk id="6" creationId="{1A559245-8597-C395-68D4-06CA87BA1442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10" creationId="{7F2EB216-A725-07B6-A57E-B2AE3D399EBF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14" creationId="{A43CD912-45C7-ED59-B62B-325C6FD74215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42" creationId="{DDFA8146-AB51-ADF8-08ED-3A08268A34B9}"/>
          </ac:spMkLst>
        </pc:s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11" creationId="{EA21D115-B563-58D5-1D9D-99AD8F7CA86A}"/>
          </ac:grpSpMkLst>
        </pc:gr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15" creationId="{66146254-4840-3837-F38A-B0C8CDD70A70}"/>
          </ac:grpSpMkLst>
        </pc:gr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43" creationId="{DB15CED4-AEAC-A143-1BF9-74919ABC12A1}"/>
          </ac:grpSpMkLst>
        </pc:grpChg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641139772" sldId="29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03471215" sldId="302"/>
        </pc:sldMkLst>
      </pc:sldChg>
      <pc:sldChg chg="modSp add mod">
        <pc:chgData name="H. S. Kim" userId="84886667a1802372" providerId="LiveId" clId="{BB72F35B-E400-49FC-8A4A-0ABDF7062F86}" dt="2024-09-01T12:56:50.676" v="594"/>
        <pc:sldMkLst>
          <pc:docMk/>
          <pc:sldMk cId="1828527859" sldId="302"/>
        </pc:sldMkLst>
        <pc:spChg chg="mod">
          <ac:chgData name="H. S. Kim" userId="84886667a1802372" providerId="LiveId" clId="{BB72F35B-E400-49FC-8A4A-0ABDF7062F86}" dt="2024-09-01T12:56:50.676" v="594"/>
          <ac:spMkLst>
            <pc:docMk/>
            <pc:sldMk cId="1828527859" sldId="302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47:00.192" v="368" actId="47"/>
        <pc:sldMkLst>
          <pc:docMk/>
          <pc:sldMk cId="98436345" sldId="31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11277337" sldId="31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817676774" sldId="324"/>
        </pc:sldMkLst>
      </pc:sldChg>
      <pc:sldChg chg="add del mod modClrScheme chgLayout">
        <pc:chgData name="H. S. Kim" userId="84886667a1802372" providerId="LiveId" clId="{BB72F35B-E400-49FC-8A4A-0ABDF7062F86}" dt="2024-09-01T12:46:53.209" v="366" actId="47"/>
        <pc:sldMkLst>
          <pc:docMk/>
          <pc:sldMk cId="4118344055" sldId="32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661096002" sldId="65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901712518" sldId="662"/>
        </pc:sldMkLst>
      </pc:sldChg>
      <pc:sldChg chg="del">
        <pc:chgData name="H. S. Kim" userId="84886667a1802372" providerId="LiveId" clId="{BB72F35B-E400-49FC-8A4A-0ABDF7062F86}" dt="2024-09-01T12:39:03.272" v="107" actId="2696"/>
        <pc:sldMkLst>
          <pc:docMk/>
          <pc:sldMk cId="1323757806" sldId="686"/>
        </pc:sldMkLst>
      </pc:sldChg>
      <pc:sldChg chg="add del">
        <pc:chgData name="H. S. Kim" userId="84886667a1802372" providerId="LiveId" clId="{BB72F35B-E400-49FC-8A4A-0ABDF7062F86}" dt="2024-09-01T12:40:14.524" v="109" actId="47"/>
        <pc:sldMkLst>
          <pc:docMk/>
          <pc:sldMk cId="1762414045" sldId="686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327570115" sldId="690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846990764" sldId="691"/>
        </pc:sldMkLst>
      </pc:sldChg>
      <pc:sldChg chg="modSp mod">
        <pc:chgData name="H. S. Kim" userId="84886667a1802372" providerId="LiveId" clId="{BB72F35B-E400-49FC-8A4A-0ABDF7062F86}" dt="2024-09-01T12:43:30.386" v="276" actId="20577"/>
        <pc:sldMkLst>
          <pc:docMk/>
          <pc:sldMk cId="2863032345" sldId="737"/>
        </pc:sldMkLst>
        <pc:spChg chg="mod">
          <ac:chgData name="H. S. Kim" userId="84886667a1802372" providerId="LiveId" clId="{BB72F35B-E400-49FC-8A4A-0ABDF7062F86}" dt="2024-09-01T12:43:30.386" v="276" actId="20577"/>
          <ac:spMkLst>
            <pc:docMk/>
            <pc:sldMk cId="2863032345" sldId="737"/>
            <ac:spMk id="789" creationId="{E71E219C-A44E-11E9-A8C9-0A0CAED6FEA5}"/>
          </ac:spMkLst>
        </pc:spChg>
      </pc:sldChg>
      <pc:sldChg chg="del ord">
        <pc:chgData name="H. S. Kim" userId="84886667a1802372" providerId="LiveId" clId="{BB72F35B-E400-49FC-8A4A-0ABDF7062F86}" dt="2024-09-01T12:48:32.760" v="412" actId="47"/>
        <pc:sldMkLst>
          <pc:docMk/>
          <pc:sldMk cId="1129735189" sldId="744"/>
        </pc:sldMkLst>
      </pc:sldChg>
      <pc:sldChg chg="modSp add mod">
        <pc:chgData name="H. S. Kim" userId="84886667a1802372" providerId="LiveId" clId="{BB72F35B-E400-49FC-8A4A-0ABDF7062F86}" dt="2024-09-01T12:51:23.544" v="420" actId="20577"/>
        <pc:sldMkLst>
          <pc:docMk/>
          <pc:sldMk cId="272550699" sldId="745"/>
        </pc:sldMkLst>
        <pc:spChg chg="mod">
          <ac:chgData name="H. S. Kim" userId="84886667a1802372" providerId="LiveId" clId="{BB72F35B-E400-49FC-8A4A-0ABDF7062F86}" dt="2024-09-01T12:51:23.544" v="420" actId="20577"/>
          <ac:spMkLst>
            <pc:docMk/>
            <pc:sldMk cId="272550699" sldId="745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699986755" sldId="745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4261043850" sldId="745"/>
        </pc:sldMkLst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595355686" sldId="746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3663841574" sldId="746"/>
        </pc:sldMkLst>
      </pc:sldChg>
      <pc:sldChg chg="modSp add mod">
        <pc:chgData name="H. S. Kim" userId="84886667a1802372" providerId="LiveId" clId="{BB72F35B-E400-49FC-8A4A-0ABDF7062F86}" dt="2024-09-01T12:51:29.815" v="421"/>
        <pc:sldMkLst>
          <pc:docMk/>
          <pc:sldMk cId="3681918686" sldId="746"/>
        </pc:sldMkLst>
        <pc:spChg chg="mod">
          <ac:chgData name="H. S. Kim" userId="84886667a1802372" providerId="LiveId" clId="{BB72F35B-E400-49FC-8A4A-0ABDF7062F86}" dt="2024-09-01T12:51:29.815" v="421"/>
          <ac:spMkLst>
            <pc:docMk/>
            <pc:sldMk cId="3681918686" sldId="746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1:31.797" v="422"/>
        <pc:sldMkLst>
          <pc:docMk/>
          <pc:sldMk cId="3468986142" sldId="747"/>
        </pc:sldMkLst>
        <pc:spChg chg="mod">
          <ac:chgData name="H. S. Kim" userId="84886667a1802372" providerId="LiveId" clId="{BB72F35B-E400-49FC-8A4A-0ABDF7062F86}" dt="2024-09-01T12:51:31.797" v="422"/>
          <ac:spMkLst>
            <pc:docMk/>
            <pc:sldMk cId="3468986142" sldId="747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9:57.211" v="414" actId="13926"/>
          <ac:spMkLst>
            <pc:docMk/>
            <pc:sldMk cId="3468986142" sldId="747"/>
            <ac:spMk id="8" creationId="{239A8298-922A-E87F-5C84-447EC87727BE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999130403" sldId="747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1914660980" sldId="748"/>
        </pc:sldMkLst>
      </pc:sldChg>
      <pc:sldChg chg="modSp add mod">
        <pc:chgData name="H. S. Kim" userId="84886667a1802372" providerId="LiveId" clId="{BB72F35B-E400-49FC-8A4A-0ABDF7062F86}" dt="2024-09-01T12:51:33.941" v="423"/>
        <pc:sldMkLst>
          <pc:docMk/>
          <pc:sldMk cId="2534936742" sldId="748"/>
        </pc:sldMkLst>
        <pc:spChg chg="mod">
          <ac:chgData name="H. S. Kim" userId="84886667a1802372" providerId="LiveId" clId="{BB72F35B-E400-49FC-8A4A-0ABDF7062F86}" dt="2024-09-01T12:51:33.941" v="423"/>
          <ac:spMkLst>
            <pc:docMk/>
            <pc:sldMk cId="2534936742" sldId="748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1:39.702" v="425"/>
        <pc:sldMkLst>
          <pc:docMk/>
          <pc:sldMk cId="1800203621" sldId="749"/>
        </pc:sldMkLst>
        <pc:spChg chg="mod">
          <ac:chgData name="H. S. Kim" userId="84886667a1802372" providerId="LiveId" clId="{BB72F35B-E400-49FC-8A4A-0ABDF7062F86}" dt="2024-09-01T12:51:39.702" v="425"/>
          <ac:spMkLst>
            <pc:docMk/>
            <pc:sldMk cId="1800203621" sldId="74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904848461" sldId="74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866846948" sldId="750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2661564440" sldId="751"/>
        </pc:sldMkLst>
      </pc:sldChg>
      <pc:sldChg chg="modSp add mod">
        <pc:chgData name="H. S. Kim" userId="84886667a1802372" providerId="LiveId" clId="{BB72F35B-E400-49FC-8A4A-0ABDF7062F86}" dt="2024-09-01T12:51:41.917" v="426"/>
        <pc:sldMkLst>
          <pc:docMk/>
          <pc:sldMk cId="3438384265" sldId="751"/>
        </pc:sldMkLst>
        <pc:spChg chg="mod">
          <ac:chgData name="H. S. Kim" userId="84886667a1802372" providerId="LiveId" clId="{BB72F35B-E400-49FC-8A4A-0ABDF7062F86}" dt="2024-09-01T12:51:41.917" v="426"/>
          <ac:spMkLst>
            <pc:docMk/>
            <pc:sldMk cId="3438384265" sldId="751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36:00.967" v="101" actId="47"/>
        <pc:sldMkLst>
          <pc:docMk/>
          <pc:sldMk cId="1369641787" sldId="752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718198082" sldId="752"/>
        </pc:sldMkLst>
      </pc:sldChg>
      <pc:sldChg chg="del">
        <pc:chgData name="H. S. Kim" userId="84886667a1802372" providerId="LiveId" clId="{BB72F35B-E400-49FC-8A4A-0ABDF7062F86}" dt="2024-09-01T12:34:37.122" v="97" actId="2696"/>
        <pc:sldMkLst>
          <pc:docMk/>
          <pc:sldMk cId="741111299" sldId="753"/>
        </pc:sldMkLst>
      </pc:sldChg>
      <pc:sldChg chg="add ord">
        <pc:chgData name="H. S. Kim" userId="84886667a1802372" providerId="LiveId" clId="{BB72F35B-E400-49FC-8A4A-0ABDF7062F86}" dt="2024-09-01T12:51:04.964" v="418"/>
        <pc:sldMkLst>
          <pc:docMk/>
          <pc:sldMk cId="2201106345" sldId="753"/>
        </pc:sldMkLst>
      </pc:sldChg>
      <pc:sldChg chg="add del">
        <pc:chgData name="H. S. Kim" userId="84886667a1802372" providerId="LiveId" clId="{BB72F35B-E400-49FC-8A4A-0ABDF7062F86}" dt="2024-09-01T12:36:09.846" v="102" actId="2696"/>
        <pc:sldMkLst>
          <pc:docMk/>
          <pc:sldMk cId="2759804396" sldId="753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643654451" sldId="75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363559431" sldId="755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525674364" sldId="756"/>
        </pc:sldMkLst>
      </pc:sldChg>
      <pc:sldChg chg="addSp modSp add mod ord">
        <pc:chgData name="H. S. Kim" userId="84886667a1802372" providerId="LiveId" clId="{BB72F35B-E400-49FC-8A4A-0ABDF7062F86}" dt="2024-09-01T12:56:44.253" v="591"/>
        <pc:sldMkLst>
          <pc:docMk/>
          <pc:sldMk cId="256053986" sldId="760"/>
        </pc:sldMkLst>
        <pc:spChg chg="mod">
          <ac:chgData name="H. S. Kim" userId="84886667a1802372" providerId="LiveId" clId="{BB72F35B-E400-49FC-8A4A-0ABDF7062F86}" dt="2024-09-01T12:42:30.046" v="217" actId="404"/>
          <ac:spMkLst>
            <pc:docMk/>
            <pc:sldMk cId="256053986" sldId="760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6:44.253" v="591"/>
          <ac:spMkLst>
            <pc:docMk/>
            <pc:sldMk cId="256053986" sldId="760"/>
            <ac:spMk id="3" creationId="{CA91B017-D6FA-7368-4DBD-F03FC9E6E719}"/>
          </ac:spMkLst>
        </pc:spChg>
        <pc:spChg chg="add mod">
          <ac:chgData name="H. S. Kim" userId="84886667a1802372" providerId="LiveId" clId="{BB72F35B-E400-49FC-8A4A-0ABDF7062F86}" dt="2024-09-01T12:43:00.609" v="221" actId="1582"/>
          <ac:spMkLst>
            <pc:docMk/>
            <pc:sldMk cId="256053986" sldId="760"/>
            <ac:spMk id="4" creationId="{2E846933-E7EB-7D09-D223-61EA77CA8E16}"/>
          </ac:spMkLst>
        </pc:spChg>
      </pc:sldChg>
      <pc:sldChg chg="del">
        <pc:chgData name="H. S. Kim" userId="84886667a1802372" providerId="LiveId" clId="{BB72F35B-E400-49FC-8A4A-0ABDF7062F86}" dt="2024-09-01T12:39:03.272" v="107" actId="2696"/>
        <pc:sldMkLst>
          <pc:docMk/>
          <pc:sldMk cId="3390350730" sldId="760"/>
        </pc:sldMkLst>
      </pc:sldChg>
      <pc:sldChg chg="modSp add mod">
        <pc:chgData name="H. S. Kim" userId="84886667a1802372" providerId="LiveId" clId="{BB72F35B-E400-49FC-8A4A-0ABDF7062F86}" dt="2024-09-01T12:51:36.516" v="424"/>
        <pc:sldMkLst>
          <pc:docMk/>
          <pc:sldMk cId="809823594" sldId="761"/>
        </pc:sldMkLst>
        <pc:spChg chg="mod">
          <ac:chgData name="H. S. Kim" userId="84886667a1802372" providerId="LiveId" clId="{BB72F35B-E400-49FC-8A4A-0ABDF7062F86}" dt="2024-09-01T12:51:36.516" v="424"/>
          <ac:spMkLst>
            <pc:docMk/>
            <pc:sldMk cId="809823594" sldId="761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159670215" sldId="761"/>
        </pc:sldMkLst>
      </pc:sldChg>
      <pc:sldChg chg="modSp add mod">
        <pc:chgData name="H. S. Kim" userId="84886667a1802372" providerId="LiveId" clId="{BB72F35B-E400-49FC-8A4A-0ABDF7062F86}" dt="2024-09-01T12:56:56.388" v="596"/>
        <pc:sldMkLst>
          <pc:docMk/>
          <pc:sldMk cId="1915830448" sldId="776"/>
        </pc:sldMkLst>
        <pc:spChg chg="mod">
          <ac:chgData name="H. S. Kim" userId="84886667a1802372" providerId="LiveId" clId="{BB72F35B-E400-49FC-8A4A-0ABDF7062F86}" dt="2024-09-01T12:56:56.388" v="596"/>
          <ac:spMkLst>
            <pc:docMk/>
            <pc:sldMk cId="1915830448" sldId="776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5:14.513" v="335" actId="20577"/>
          <ac:spMkLst>
            <pc:docMk/>
            <pc:sldMk cId="1915830448" sldId="776"/>
            <ac:spMk id="15" creationId="{9CF87A6F-C78A-08E7-4AC3-77B296B4EC28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316928292" sldId="776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429244390" sldId="777"/>
        </pc:sldMkLst>
      </pc:sldChg>
      <pc:sldChg chg="modSp add mod">
        <pc:chgData name="H. S. Kim" userId="84886667a1802372" providerId="LiveId" clId="{BB72F35B-E400-49FC-8A4A-0ABDF7062F86}" dt="2024-09-01T12:56:58.559" v="597"/>
        <pc:sldMkLst>
          <pc:docMk/>
          <pc:sldMk cId="3466859302" sldId="777"/>
        </pc:sldMkLst>
        <pc:spChg chg="mod">
          <ac:chgData name="H. S. Kim" userId="84886667a1802372" providerId="LiveId" clId="{BB72F35B-E400-49FC-8A4A-0ABDF7062F86}" dt="2024-09-01T12:56:58.559" v="597"/>
          <ac:spMkLst>
            <pc:docMk/>
            <pc:sldMk cId="3466859302" sldId="777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754076240" sldId="778"/>
        </pc:sldMkLst>
      </pc:sldChg>
      <pc:sldChg chg="modSp add mod">
        <pc:chgData name="H. S. Kim" userId="84886667a1802372" providerId="LiveId" clId="{BB72F35B-E400-49FC-8A4A-0ABDF7062F86}" dt="2024-09-01T12:57:03.499" v="599"/>
        <pc:sldMkLst>
          <pc:docMk/>
          <pc:sldMk cId="1496409392" sldId="778"/>
        </pc:sldMkLst>
        <pc:spChg chg="mod">
          <ac:chgData name="H. S. Kim" userId="84886667a1802372" providerId="LiveId" clId="{BB72F35B-E400-49FC-8A4A-0ABDF7062F86}" dt="2024-09-01T12:57:03.499" v="599"/>
          <ac:spMkLst>
            <pc:docMk/>
            <pc:sldMk cId="1496409392" sldId="778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5:55.483" v="352" actId="20577"/>
          <ac:spMkLst>
            <pc:docMk/>
            <pc:sldMk cId="1496409392" sldId="778"/>
            <ac:spMk id="4" creationId="{512ACC2E-0C56-6CE3-4070-77A113EA1FA6}"/>
          </ac:spMkLst>
        </pc:spChg>
        <pc:grpChg chg="mod">
          <ac:chgData name="H. S. Kim" userId="84886667a1802372" providerId="LiveId" clId="{BB72F35B-E400-49FC-8A4A-0ABDF7062F86}" dt="2024-09-01T12:45:38.980" v="336" actId="1076"/>
          <ac:grpSpMkLst>
            <pc:docMk/>
            <pc:sldMk cId="1496409392" sldId="778"/>
            <ac:grpSpMk id="21" creationId="{F95E3D2C-653A-9DD3-9D34-D71D0E59B5CB}"/>
          </ac:grpSpMkLst>
        </pc:grpChg>
      </pc:sldChg>
      <pc:sldChg chg="modSp add mod">
        <pc:chgData name="H. S. Kim" userId="84886667a1802372" providerId="LiveId" clId="{BB72F35B-E400-49FC-8A4A-0ABDF7062F86}" dt="2024-09-01T12:57:10.403" v="602"/>
        <pc:sldMkLst>
          <pc:docMk/>
          <pc:sldMk cId="1884423819" sldId="779"/>
        </pc:sldMkLst>
        <pc:spChg chg="mod">
          <ac:chgData name="H. S. Kim" userId="84886667a1802372" providerId="LiveId" clId="{BB72F35B-E400-49FC-8A4A-0ABDF7062F86}" dt="2024-09-01T12:57:10.403" v="602"/>
          <ac:spMkLst>
            <pc:docMk/>
            <pc:sldMk cId="1884423819" sldId="77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423580422" sldId="779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810149006" sldId="780"/>
        </pc:sldMkLst>
      </pc:sldChg>
      <pc:sldChg chg="modSp add mod">
        <pc:chgData name="H. S. Kim" userId="84886667a1802372" providerId="LiveId" clId="{BB72F35B-E400-49FC-8A4A-0ABDF7062F86}" dt="2024-09-01T12:57:07.516" v="601"/>
        <pc:sldMkLst>
          <pc:docMk/>
          <pc:sldMk cId="2890654494" sldId="780"/>
        </pc:sldMkLst>
        <pc:spChg chg="mod">
          <ac:chgData name="H. S. Kim" userId="84886667a1802372" providerId="LiveId" clId="{BB72F35B-E400-49FC-8A4A-0ABDF7062F86}" dt="2024-09-01T12:57:07.516" v="601"/>
          <ac:spMkLst>
            <pc:docMk/>
            <pc:sldMk cId="2890654494" sldId="780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178458230" sldId="781"/>
        </pc:sldMkLst>
      </pc:sldChg>
      <pc:sldChg chg="modSp add mod">
        <pc:chgData name="H. S. Kim" userId="84886667a1802372" providerId="LiveId" clId="{BB72F35B-E400-49FC-8A4A-0ABDF7062F86}" dt="2024-09-01T12:57:01.419" v="598"/>
        <pc:sldMkLst>
          <pc:docMk/>
          <pc:sldMk cId="3889373378" sldId="781"/>
        </pc:sldMkLst>
        <pc:spChg chg="mod">
          <ac:chgData name="H. S. Kim" userId="84886667a1802372" providerId="LiveId" clId="{BB72F35B-E400-49FC-8A4A-0ABDF7062F86}" dt="2024-09-01T12:57:01.419" v="598"/>
          <ac:spMkLst>
            <pc:docMk/>
            <pc:sldMk cId="3889373378" sldId="781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687430805" sldId="782"/>
        </pc:sldMkLst>
      </pc:sldChg>
      <pc:sldChg chg="modSp add mod">
        <pc:chgData name="H. S. Kim" userId="84886667a1802372" providerId="LiveId" clId="{BB72F35B-E400-49FC-8A4A-0ABDF7062F86}" dt="2024-09-01T12:56:48.875" v="593"/>
        <pc:sldMkLst>
          <pc:docMk/>
          <pc:sldMk cId="2841491806" sldId="782"/>
        </pc:sldMkLst>
        <pc:spChg chg="mod">
          <ac:chgData name="H. S. Kim" userId="84886667a1802372" providerId="LiveId" clId="{BB72F35B-E400-49FC-8A4A-0ABDF7062F86}" dt="2024-09-01T12:56:48.875" v="593"/>
          <ac:spMkLst>
            <pc:docMk/>
            <pc:sldMk cId="2841491806" sldId="782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053066749" sldId="786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3622113103" sldId="786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2110662524" sldId="787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38430200" sldId="787"/>
        </pc:sldMkLst>
      </pc:sldChg>
      <pc:sldChg chg="modSp add mod">
        <pc:chgData name="H. S. Kim" userId="84886667a1802372" providerId="LiveId" clId="{BB72F35B-E400-49FC-8A4A-0ABDF7062F86}" dt="2024-09-01T12:57:12.507" v="603"/>
        <pc:sldMkLst>
          <pc:docMk/>
          <pc:sldMk cId="494551261" sldId="804"/>
        </pc:sldMkLst>
        <pc:spChg chg="mod">
          <ac:chgData name="H. S. Kim" userId="84886667a1802372" providerId="LiveId" clId="{BB72F35B-E400-49FC-8A4A-0ABDF7062F86}" dt="2024-09-01T12:57:12.507" v="603"/>
          <ac:spMkLst>
            <pc:docMk/>
            <pc:sldMk cId="494551261" sldId="804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230663562" sldId="804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26405668" sldId="805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1481444166" sldId="80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949812256" sldId="806"/>
        </pc:sldMkLst>
      </pc:sldChg>
      <pc:sldChg chg="add del">
        <pc:chgData name="H. S. Kim" userId="84886667a1802372" providerId="LiveId" clId="{BB72F35B-E400-49FC-8A4A-0ABDF7062F86}" dt="2024-09-01T12:47:01.204" v="369" actId="47"/>
        <pc:sldMkLst>
          <pc:docMk/>
          <pc:sldMk cId="3240244544" sldId="806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109608797" sldId="812"/>
        </pc:sldMkLst>
      </pc:sldChg>
      <pc:sldChg chg="modSp add mod">
        <pc:chgData name="H. S. Kim" userId="84886667a1802372" providerId="LiveId" clId="{BB72F35B-E400-49FC-8A4A-0ABDF7062F86}" dt="2024-09-01T12:56:46.218" v="592"/>
        <pc:sldMkLst>
          <pc:docMk/>
          <pc:sldMk cId="4071754061" sldId="812"/>
        </pc:sldMkLst>
        <pc:spChg chg="mod">
          <ac:chgData name="H. S. Kim" userId="84886667a1802372" providerId="LiveId" clId="{BB72F35B-E400-49FC-8A4A-0ABDF7062F86}" dt="2024-09-01T12:56:46.218" v="592"/>
          <ac:spMkLst>
            <pc:docMk/>
            <pc:sldMk cId="4071754061" sldId="812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11384131" sldId="813"/>
        </pc:sldMkLst>
      </pc:sldChg>
      <pc:sldChg chg="modSp add mod">
        <pc:chgData name="H. S. Kim" userId="84886667a1802372" providerId="LiveId" clId="{BB72F35B-E400-49FC-8A4A-0ABDF7062F86}" dt="2024-09-01T12:56:53.004" v="595"/>
        <pc:sldMkLst>
          <pc:docMk/>
          <pc:sldMk cId="4190273875" sldId="813"/>
        </pc:sldMkLst>
        <pc:spChg chg="mod">
          <ac:chgData name="H. S. Kim" userId="84886667a1802372" providerId="LiveId" clId="{BB72F35B-E400-49FC-8A4A-0ABDF7062F86}" dt="2024-09-01T12:44:23.893" v="326" actId="20577"/>
          <ac:spMkLst>
            <pc:docMk/>
            <pc:sldMk cId="4190273875" sldId="813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6:53.004" v="595"/>
          <ac:spMkLst>
            <pc:docMk/>
            <pc:sldMk cId="4190273875" sldId="813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7:05.419" v="600"/>
        <pc:sldMkLst>
          <pc:docMk/>
          <pc:sldMk cId="1774843412" sldId="814"/>
        </pc:sldMkLst>
        <pc:spChg chg="mod">
          <ac:chgData name="H. S. Kim" userId="84886667a1802372" providerId="LiveId" clId="{BB72F35B-E400-49FC-8A4A-0ABDF7062F86}" dt="2024-09-01T12:57:05.419" v="600"/>
          <ac:spMkLst>
            <pc:docMk/>
            <pc:sldMk cId="1774843412" sldId="814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6:06.563" v="364" actId="6549"/>
          <ac:spMkLst>
            <pc:docMk/>
            <pc:sldMk cId="1774843412" sldId="814"/>
            <ac:spMk id="10" creationId="{43AA5E65-DC61-CAAF-9684-6BB4E755C135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161912687" sldId="814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456016233" sldId="816"/>
        </pc:sldMkLst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1712418812" sldId="816"/>
        </pc:sldMkLst>
      </pc:sldChg>
      <pc:sldChg chg="add del">
        <pc:chgData name="H. S. Kim" userId="84886667a1802372" providerId="LiveId" clId="{BB72F35B-E400-49FC-8A4A-0ABDF7062F86}" dt="2024-09-01T12:41:31.499" v="115" actId="47"/>
        <pc:sldMkLst>
          <pc:docMk/>
          <pc:sldMk cId="3606731381" sldId="816"/>
        </pc:sldMkLst>
      </pc:sldChg>
      <pc:sldChg chg="modSp add mod">
        <pc:chgData name="H. S. Kim" userId="84886667a1802372" providerId="LiveId" clId="{BB72F35B-E400-49FC-8A4A-0ABDF7062F86}" dt="2024-09-01T12:57:14.715" v="604"/>
        <pc:sldMkLst>
          <pc:docMk/>
          <pc:sldMk cId="3054662370" sldId="817"/>
        </pc:sldMkLst>
        <pc:spChg chg="mod">
          <ac:chgData name="H. S. Kim" userId="84886667a1802372" providerId="LiveId" clId="{BB72F35B-E400-49FC-8A4A-0ABDF7062F86}" dt="2024-09-01T12:54:00.025" v="586"/>
          <ac:spMkLst>
            <pc:docMk/>
            <pc:sldMk cId="3054662370" sldId="817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14.715" v="604"/>
          <ac:spMkLst>
            <pc:docMk/>
            <pc:sldMk cId="3054662370" sldId="817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7:17.619" v="605"/>
        <pc:sldMkLst>
          <pc:docMk/>
          <pc:sldMk cId="3130624108" sldId="818"/>
        </pc:sldMkLst>
        <pc:spChg chg="mod">
          <ac:chgData name="H. S. Kim" userId="84886667a1802372" providerId="LiveId" clId="{BB72F35B-E400-49FC-8A4A-0ABDF7062F86}" dt="2024-09-01T12:54:19.596" v="587"/>
          <ac:spMkLst>
            <pc:docMk/>
            <pc:sldMk cId="3130624108" sldId="818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17.619" v="605"/>
          <ac:spMkLst>
            <pc:docMk/>
            <pc:sldMk cId="3130624108" sldId="818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230304009" sldId="818"/>
        </pc:sldMkLst>
      </pc:sldChg>
      <pc:sldChg chg="modSp add mod">
        <pc:chgData name="H. S. Kim" userId="84886667a1802372" providerId="LiveId" clId="{BB72F35B-E400-49FC-8A4A-0ABDF7062F86}" dt="2024-09-01T12:57:22.764" v="607"/>
        <pc:sldMkLst>
          <pc:docMk/>
          <pc:sldMk cId="46618326" sldId="819"/>
        </pc:sldMkLst>
        <pc:spChg chg="mod">
          <ac:chgData name="H. S. Kim" userId="84886667a1802372" providerId="LiveId" clId="{BB72F35B-E400-49FC-8A4A-0ABDF7062F86}" dt="2024-09-01T12:54:22.013" v="588"/>
          <ac:spMkLst>
            <pc:docMk/>
            <pc:sldMk cId="46618326" sldId="819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22.764" v="607"/>
          <ac:spMkLst>
            <pc:docMk/>
            <pc:sldMk cId="46618326" sldId="81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657056570" sldId="819"/>
        </pc:sldMkLst>
      </pc:sldChg>
      <pc:sldChg chg="add del">
        <pc:chgData name="H. S. Kim" userId="84886667a1802372" providerId="LiveId" clId="{BB72F35B-E400-49FC-8A4A-0ABDF7062F86}" dt="2024-09-01T12:47:25.374" v="370" actId="47"/>
        <pc:sldMkLst>
          <pc:docMk/>
          <pc:sldMk cId="329984256" sldId="820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89484684" sldId="820"/>
        </pc:sldMkLst>
      </pc:sldChg>
      <pc:sldChg chg="modSp add mod">
        <pc:chgData name="H. S. Kim" userId="84886667a1802372" providerId="LiveId" clId="{BB72F35B-E400-49FC-8A4A-0ABDF7062F86}" dt="2024-09-01T12:57:20.099" v="606"/>
        <pc:sldMkLst>
          <pc:docMk/>
          <pc:sldMk cId="2551354436" sldId="821"/>
        </pc:sldMkLst>
        <pc:spChg chg="mod">
          <ac:chgData name="H. S. Kim" userId="84886667a1802372" providerId="LiveId" clId="{BB72F35B-E400-49FC-8A4A-0ABDF7062F86}" dt="2024-09-01T12:57:20.099" v="606"/>
          <ac:spMkLst>
            <pc:docMk/>
            <pc:sldMk cId="2551354436" sldId="821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7:41.134" v="407" actId="14100"/>
          <ac:spMkLst>
            <pc:docMk/>
            <pc:sldMk cId="2551354436" sldId="821"/>
            <ac:spMk id="4" creationId="{7A7793C8-5221-C88D-7FF0-E8D6AF6CCEDF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79060447" sldId="821"/>
        </pc:sldMkLst>
      </pc:sldChg>
      <pc:sldChg chg="modSp add del mod">
        <pc:chgData name="H. S. Kim" userId="84886667a1802372" providerId="LiveId" clId="{BB72F35B-E400-49FC-8A4A-0ABDF7062F86}" dt="2024-09-01T12:57:26.028" v="608"/>
        <pc:sldMkLst>
          <pc:docMk/>
          <pc:sldMk cId="1159816815" sldId="822"/>
        </pc:sldMkLst>
        <pc:spChg chg="mod">
          <ac:chgData name="H. S. Kim" userId="84886667a1802372" providerId="LiveId" clId="{BB72F35B-E400-49FC-8A4A-0ABDF7062F86}" dt="2024-09-01T12:57:26.028" v="608"/>
          <ac:spMkLst>
            <pc:docMk/>
            <pc:sldMk cId="1159816815" sldId="822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54:38.642" v="590" actId="14100"/>
          <ac:spMkLst>
            <pc:docMk/>
            <pc:sldMk cId="1159816815" sldId="822"/>
            <ac:spMk id="4" creationId="{7A7793C8-5221-C88D-7FF0-E8D6AF6CCEDF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372472040" sldId="822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227448439" sldId="824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553974733" sldId="825"/>
        </pc:sldMkLst>
      </pc:sldChg>
      <pc:sldChg chg="add del">
        <pc:chgData name="H. S. Kim" userId="84886667a1802372" providerId="LiveId" clId="{BB72F35B-E400-49FC-8A4A-0ABDF7062F86}" dt="2024-09-01T12:46:55.569" v="367" actId="47"/>
        <pc:sldMkLst>
          <pc:docMk/>
          <pc:sldMk cId="4255933250" sldId="825"/>
        </pc:sldMkLst>
      </pc:sldChg>
      <pc:sldChg chg="modSp add mod modClrScheme chgLayout">
        <pc:chgData name="H. S. Kim" userId="84886667a1802372" providerId="LiveId" clId="{BB72F35B-E400-49FC-8A4A-0ABDF7062F86}" dt="2024-09-01T12:52:34.412" v="504" actId="20577"/>
        <pc:sldMkLst>
          <pc:docMk/>
          <pc:sldMk cId="3871737329" sldId="826"/>
        </pc:sldMkLst>
        <pc:spChg chg="mod">
          <ac:chgData name="H. S. Kim" userId="84886667a1802372" providerId="LiveId" clId="{BB72F35B-E400-49FC-8A4A-0ABDF7062F86}" dt="2024-09-01T12:44:11.163" v="318" actId="20577"/>
          <ac:spMkLst>
            <pc:docMk/>
            <pc:sldMk cId="3871737329" sldId="826"/>
            <ac:spMk id="789" creationId="{E71E219C-A44E-11E9-A8C9-0A0CAED6FEA5}"/>
          </ac:spMkLst>
        </pc:spChg>
        <pc:spChg chg="mod">
          <ac:chgData name="H. S. Kim" userId="84886667a1802372" providerId="LiveId" clId="{BB72F35B-E400-49FC-8A4A-0ABDF7062F86}" dt="2024-09-01T12:52:34.412" v="504" actId="20577"/>
          <ac:spMkLst>
            <pc:docMk/>
            <pc:sldMk cId="3871737329" sldId="826"/>
            <ac:spMk id="790" creationId="{7D73821F-47EE-8D1F-92DD-4641D711E515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84665143" sldId="826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229376220" sldId="827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227796913" sldId="828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734836435" sldId="82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352143165" sldId="830"/>
        </pc:sldMkLst>
      </pc:sldChg>
      <pc:sldChg chg="add del">
        <pc:chgData name="H. S. Kim" userId="84886667a1802372" providerId="LiveId" clId="{BB72F35B-E400-49FC-8A4A-0ABDF7062F86}" dt="2024-09-01T12:48:32.760" v="412" actId="47"/>
        <pc:sldMkLst>
          <pc:docMk/>
          <pc:sldMk cId="2277622663" sldId="832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788016903" sldId="83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976194434" sldId="835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303003444" sldId="836"/>
        </pc:sldMkLst>
      </pc:sldChg>
      <pc:sldChg chg="new del">
        <pc:chgData name="H. S. Kim" userId="84886667a1802372" providerId="LiveId" clId="{BB72F35B-E400-49FC-8A4A-0ABDF7062F86}" dt="2024-09-01T12:43:06.367" v="222" actId="47"/>
        <pc:sldMkLst>
          <pc:docMk/>
          <pc:sldMk cId="1333143159" sldId="837"/>
        </pc:sldMkLst>
      </pc:sldChg>
      <pc:sldChg chg="new del">
        <pc:chgData name="H. S. Kim" userId="84886667a1802372" providerId="LiveId" clId="{BB72F35B-E400-49FC-8A4A-0ABDF7062F86}" dt="2024-09-01T12:33:08.495" v="88" actId="680"/>
        <pc:sldMkLst>
          <pc:docMk/>
          <pc:sldMk cId="4237027522" sldId="837"/>
        </pc:sldMkLst>
      </pc:sldChg>
      <pc:sldChg chg="new del">
        <pc:chgData name="H. S. Kim" userId="84886667a1802372" providerId="LiveId" clId="{BB72F35B-E400-49FC-8A4A-0ABDF7062F86}" dt="2024-09-01T12:33:08.302" v="87" actId="680"/>
        <pc:sldMkLst>
          <pc:docMk/>
          <pc:sldMk cId="2441735391" sldId="838"/>
        </pc:sldMkLst>
      </pc:sldChg>
      <pc:sldChg chg="new add del">
        <pc:chgData name="H. S. Kim" userId="84886667a1802372" providerId="LiveId" clId="{BB72F35B-E400-49FC-8A4A-0ABDF7062F86}" dt="2024-09-01T12:48:32.760" v="412" actId="47"/>
        <pc:sldMkLst>
          <pc:docMk/>
          <pc:sldMk cId="4185262200" sldId="838"/>
        </pc:sldMkLst>
      </pc:sldChg>
      <pc:sldChg chg="new del">
        <pc:chgData name="H. S. Kim" userId="84886667a1802372" providerId="LiveId" clId="{BB72F35B-E400-49FC-8A4A-0ABDF7062F86}" dt="2024-09-01T12:48:32.760" v="412" actId="47"/>
        <pc:sldMkLst>
          <pc:docMk/>
          <pc:sldMk cId="1642181912" sldId="839"/>
        </pc:sldMkLst>
      </pc:sldChg>
      <pc:sldChg chg="new del">
        <pc:chgData name="H. S. Kim" userId="84886667a1802372" providerId="LiveId" clId="{BB72F35B-E400-49FC-8A4A-0ABDF7062F86}" dt="2024-09-01T12:33:07.988" v="86" actId="680"/>
        <pc:sldMkLst>
          <pc:docMk/>
          <pc:sldMk cId="1982592927" sldId="839"/>
        </pc:sldMkLst>
      </pc:sldChg>
      <pc:sldChg chg="new del">
        <pc:chgData name="H. S. Kim" userId="84886667a1802372" providerId="LiveId" clId="{BB72F35B-E400-49FC-8A4A-0ABDF7062F86}" dt="2024-09-01T12:48:32.760" v="412" actId="47"/>
        <pc:sldMkLst>
          <pc:docMk/>
          <pc:sldMk cId="2928410352" sldId="840"/>
        </pc:sldMkLst>
      </pc:sldChg>
      <pc:sldChg chg="add del">
        <pc:chgData name="H. S. Kim" userId="84886667a1802372" providerId="LiveId" clId="{BB72F35B-E400-49FC-8A4A-0ABDF7062F86}" dt="2024-09-01T12:40:24.334" v="110" actId="47"/>
        <pc:sldMkLst>
          <pc:docMk/>
          <pc:sldMk cId="1381942265" sldId="841"/>
        </pc:sldMkLst>
      </pc:sldChg>
      <pc:sldChg chg="add del">
        <pc:chgData name="H. S. Kim" userId="84886667a1802372" providerId="LiveId" clId="{BB72F35B-E400-49FC-8A4A-0ABDF7062F86}" dt="2024-09-01T12:40:40.420" v="113" actId="47"/>
        <pc:sldMkLst>
          <pc:docMk/>
          <pc:sldMk cId="3707649632" sldId="841"/>
        </pc:sldMkLst>
      </pc:sldChg>
      <pc:sldChg chg="add del">
        <pc:chgData name="H. S. Kim" userId="84886667a1802372" providerId="LiveId" clId="{BB72F35B-E400-49FC-8A4A-0ABDF7062F86}" dt="2024-09-01T12:40:25.253" v="111" actId="47"/>
        <pc:sldMkLst>
          <pc:docMk/>
          <pc:sldMk cId="3781916142" sldId="842"/>
        </pc:sldMkLst>
      </pc:sldChg>
      <pc:sldMasterChg chg="delSldLayout">
        <pc:chgData name="H. S. Kim" userId="84886667a1802372" providerId="LiveId" clId="{BB72F35B-E400-49FC-8A4A-0ABDF7062F86}" dt="2024-09-01T12:48:32.760" v="412" actId="47"/>
        <pc:sldMasterMkLst>
          <pc:docMk/>
          <pc:sldMasterMk cId="1417879944" sldId="2147483660"/>
        </pc:sldMasterMkLst>
        <pc:sldLayoutChg chg="del">
          <pc:chgData name="H. S. Kim" userId="84886667a1802372" providerId="LiveId" clId="{BB72F35B-E400-49FC-8A4A-0ABDF7062F86}" dt="2024-09-01T12:48:32.760" v="412" actId="47"/>
          <pc:sldLayoutMkLst>
            <pc:docMk/>
            <pc:sldMasterMk cId="1417879944" sldId="2147483660"/>
            <pc:sldLayoutMk cId="561594708" sldId="214748369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1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1E723-89E1-4648-A20C-3FDC5179826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8305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1E723-89E1-4648-A20C-3FDC5179826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289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1E723-89E1-4648-A20C-3FDC5179826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255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1E723-89E1-4648-A20C-3FDC5179826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399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C94F8-8C56-C165-46F4-1078F2BF3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1FC590-CC17-817A-9CD5-30369B3F50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031C53-8F0E-334A-3124-8DCDC6846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09D7B2-E645-44B8-4573-2FB886AF0A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1E723-89E1-4648-A20C-3FDC5179826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14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665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CF267-B014-07EA-B3A6-A5D899B2D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2C5AB2-ACC8-2C96-0244-DC49477142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788237-0A9D-6EB5-9039-24D6A960A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FCDF33-CA16-286D-3EED-9E250F6AAD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1E723-89E1-4648-A20C-3FDC5179826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341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C73CA-A465-8A3C-5479-34AB99908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5694D2F-2E52-9B62-0784-ACAC1D82C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C49FFF-D90B-21F5-8832-D7E9A79F0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1E8D60-DBF4-42D8-7394-4B555540DA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1E723-89E1-4648-A20C-3FDC5179826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207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2C7D2-353A-BD72-2C33-65772D908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79E113-C527-D733-574D-DAA23EAD0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41E95B-4983-2FEB-880C-23E93BC78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072D27-0353-56A1-4E1F-9A15591AAA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1E723-89E1-4648-A20C-3FDC5179826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418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1E723-89E1-4648-A20C-3FDC5179826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758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525C8D-989F-609F-BF8A-BC99B8D4B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ACB368-5697-C682-DFB2-2216B2449D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A9D4E87-5186-F6E7-9BD1-AF4B1CF55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5EC118-D6A2-DFBF-CF57-CC664EEDB4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1E723-89E1-4648-A20C-3FDC5179826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408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10CAB-3D23-CBC2-A945-F15569701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4F3BB7A-240B-5716-B5AE-5A9EA84FD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1238B00-6CEC-8619-FBC5-2E8E6C53D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E20DC3-5D72-C6EB-39E0-8BBD60999E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1E723-89E1-4648-A20C-3FDC5179826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671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081BD-25A5-5C92-F47B-312F7335E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2DE2F0-3941-E652-576D-17AF660DD7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B7B7484-1D9E-7178-54DB-DDBD5632AF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D1BF31-2E7A-8B55-68AB-C3951BF19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1E723-89E1-4648-A20C-3FDC5179826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5998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5227DC-07DA-F694-F223-FEF5711FF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978E89C-309C-1C00-82A2-CDD03BDB4E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0D1D31-B4FD-9F66-BC05-FA2F5444A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9657ED-3E21-4075-9EBD-6A126BE4BA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D1E723-89E1-4648-A20C-3FDC5179826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140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hyperlink" Target="https://echarts.apache.org/examples/en/editor.html?c=line-race" TargetMode="Externa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charts.apache.org/examples/en/editor.html?c=bar-race-country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s://www.safekorea.go.kr/idsiSFK/neo/sfk/cs/sfc/tot/toteaiList.jsp?emgPage=Y&amp;menuSeq=886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echarts.apache.org/examples/en/editor.html?c=line-stac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echarts.apache.org/examples/en/editor.html?c=mix-line-ba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air.gg.go.kr/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hyperlink" Target="https://sihe.seoul.go.kr/datas/ghg-monitoring-status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hyperlink" Target="https://air.gg.go.kr/default/esData.do?mCode=A010010000" TargetMode="External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hyperlink" Target="http://www.climate.go.kr/home/CCS/contents_2021/Definition.html" TargetMode="Externa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기후위기 적응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C845C-7A93-1035-4CBC-0AC6EB932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3E185169-6E4A-2F8F-98A9-54CB86E553E0}"/>
              </a:ext>
            </a:extLst>
          </p:cNvPr>
          <p:cNvSpPr/>
          <p:nvPr/>
        </p:nvSpPr>
        <p:spPr>
          <a:xfrm>
            <a:off x="1830485" y="123711"/>
            <a:ext cx="8531031" cy="303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포털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-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특성안내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경기도 기후변화 시나리오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AF1F616-01BC-048F-6F22-93BC3830EEAD}"/>
              </a:ext>
            </a:extLst>
          </p:cNvPr>
          <p:cNvSpPr/>
          <p:nvPr/>
        </p:nvSpPr>
        <p:spPr>
          <a:xfrm>
            <a:off x="1830485" y="587281"/>
            <a:ext cx="8531031" cy="6194452"/>
          </a:xfrm>
          <a:prstGeom prst="roundRect">
            <a:avLst>
              <a:gd name="adj" fmla="val 2177"/>
            </a:avLst>
          </a:prstGeom>
          <a:solidFill>
            <a:srgbClr val="D5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A25C7-CD56-D6DF-2516-A77E82FA0E20}"/>
              </a:ext>
            </a:extLst>
          </p:cNvPr>
          <p:cNvSpPr txBox="1"/>
          <p:nvPr/>
        </p:nvSpPr>
        <p:spPr>
          <a:xfrm>
            <a:off x="1996239" y="714070"/>
            <a:ext cx="2827005" cy="274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81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경기도 기후변화 시나리오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8EFC4653-E29F-467F-3DFF-935F30A405D7}"/>
              </a:ext>
            </a:extLst>
          </p:cNvPr>
          <p:cNvSpPr/>
          <p:nvPr/>
        </p:nvSpPr>
        <p:spPr>
          <a:xfrm>
            <a:off x="1996238" y="1061591"/>
            <a:ext cx="8244954" cy="1826411"/>
          </a:xfrm>
          <a:prstGeom prst="roundRect">
            <a:avLst>
              <a:gd name="adj" fmla="val 10469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9" dirty="0" err="1"/>
              <a:t>ㅊㅇㅇㅇㄹ</a:t>
            </a:r>
            <a:endParaRPr lang="ko-KR" altLang="en-US" sz="759" dirty="0"/>
          </a:p>
        </p:txBody>
      </p: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F4DE904E-A91D-E029-626F-C7E50C693B8C}"/>
              </a:ext>
            </a:extLst>
          </p:cNvPr>
          <p:cNvSpPr/>
          <p:nvPr/>
        </p:nvSpPr>
        <p:spPr>
          <a:xfrm>
            <a:off x="1996239" y="2968062"/>
            <a:ext cx="3230041" cy="3766228"/>
          </a:xfrm>
          <a:prstGeom prst="roundRect">
            <a:avLst>
              <a:gd name="adj" fmla="val 2496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95E45290-4ED5-22BA-82AD-19AFE392799F}"/>
              </a:ext>
            </a:extLst>
          </p:cNvPr>
          <p:cNvSpPr/>
          <p:nvPr/>
        </p:nvSpPr>
        <p:spPr>
          <a:xfrm>
            <a:off x="5392034" y="2968062"/>
            <a:ext cx="4803097" cy="3813671"/>
          </a:xfrm>
          <a:prstGeom prst="roundRect">
            <a:avLst>
              <a:gd name="adj" fmla="val 254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798CBC2-EBF5-C96A-E232-FCE95F9CB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1765" y="3408025"/>
            <a:ext cx="2278989" cy="2930818"/>
          </a:xfrm>
          <a:prstGeom prst="rect">
            <a:avLst/>
          </a:prstGeom>
        </p:spPr>
      </p:pic>
      <p:sp>
        <p:nvSpPr>
          <p:cNvPr id="60" name="모서리가 둥근 직사각형 59">
            <a:extLst>
              <a:ext uri="{FF2B5EF4-FFF2-40B4-BE49-F238E27FC236}">
                <a16:creationId xmlns:a16="http://schemas.microsoft.com/office/drawing/2014/main" id="{6692B998-4731-D1DD-1F75-BF842F0A0ECB}"/>
              </a:ext>
            </a:extLst>
          </p:cNvPr>
          <p:cNvSpPr/>
          <p:nvPr/>
        </p:nvSpPr>
        <p:spPr>
          <a:xfrm>
            <a:off x="2057422" y="1166232"/>
            <a:ext cx="985247" cy="2030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9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시나리오</a:t>
            </a:r>
            <a:r>
              <a:rPr lang="en-US" altLang="ko-KR" sz="759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759" b="1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분석 조건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BF3A71C7-10D2-E49E-AB29-A95EB36CA229}"/>
              </a:ext>
            </a:extLst>
          </p:cNvPr>
          <p:cNvSpPr/>
          <p:nvPr/>
        </p:nvSpPr>
        <p:spPr>
          <a:xfrm>
            <a:off x="1996239" y="6499608"/>
            <a:ext cx="3230041" cy="282125"/>
          </a:xfrm>
          <a:prstGeom prst="roundRect">
            <a:avLst>
              <a:gd name="adj" fmla="val 21429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75" dirty="0">
                <a:latin typeface="Noto Sans KR" panose="020B0200000000000000" pitchFamily="50" charset="-127"/>
                <a:ea typeface="Noto Sans KR" panose="020B0200000000000000" pitchFamily="50" charset="-127"/>
              </a:rPr>
              <a:t>SSP1-2.6 </a:t>
            </a:r>
            <a:r>
              <a:rPr lang="ko-KR" altLang="en-US" sz="675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재생에너지 기술 발달로 화석연료 사용이 최소화되고 친환경적으로</a:t>
            </a:r>
            <a:endParaRPr lang="en-US" altLang="ko-KR" sz="675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pPr algn="ctr"/>
            <a:r>
              <a:rPr lang="ko-KR" altLang="en-US" sz="675" dirty="0">
                <a:latin typeface="Noto Sans KR" panose="020B0200000000000000" pitchFamily="50" charset="-127"/>
                <a:ea typeface="Noto Sans KR" panose="020B0200000000000000" pitchFamily="50" charset="-127"/>
              </a:rPr>
              <a:t>지속가능한 경제성장을 </a:t>
            </a:r>
            <a:r>
              <a:rPr lang="ko-KR" altLang="en-US" sz="675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이룰것으로</a:t>
            </a:r>
            <a:r>
              <a:rPr lang="ko-KR" altLang="en-US" sz="675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가정하는 경우</a:t>
            </a:r>
          </a:p>
        </p:txBody>
      </p:sp>
      <p:sp>
        <p:nvSpPr>
          <p:cNvPr id="64" name="모서리가 둥근 직사각형 63">
            <a:extLst>
              <a:ext uri="{FF2B5EF4-FFF2-40B4-BE49-F238E27FC236}">
                <a16:creationId xmlns:a16="http://schemas.microsoft.com/office/drawing/2014/main" id="{8843735A-9260-6638-C3DD-1806AA3FFF3D}"/>
              </a:ext>
            </a:extLst>
          </p:cNvPr>
          <p:cNvSpPr/>
          <p:nvPr/>
        </p:nvSpPr>
        <p:spPr>
          <a:xfrm>
            <a:off x="8462069" y="6546474"/>
            <a:ext cx="1698273" cy="2030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59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</a:t>
            </a:r>
            <a:r>
              <a:rPr lang="ko-KR" altLang="en-US" sz="759" dirty="0" err="1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데이터출처</a:t>
            </a:r>
            <a:r>
              <a:rPr lang="ko-KR" altLang="en-US" sz="759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759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759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기상청 </a:t>
            </a:r>
            <a:r>
              <a:rPr lang="ko-KR" altLang="en-US" sz="759" dirty="0" err="1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기후정보포털</a:t>
            </a:r>
            <a:endParaRPr lang="en-US" altLang="ko-KR" sz="759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0" name="말풍선: 모서리가 둥근 사각형 14">
            <a:extLst>
              <a:ext uri="{FF2B5EF4-FFF2-40B4-BE49-F238E27FC236}">
                <a16:creationId xmlns:a16="http://schemas.microsoft.com/office/drawing/2014/main" id="{D5248242-C09E-2556-763B-BB01A813B620}"/>
              </a:ext>
            </a:extLst>
          </p:cNvPr>
          <p:cNvSpPr/>
          <p:nvPr/>
        </p:nvSpPr>
        <p:spPr>
          <a:xfrm>
            <a:off x="-128030" y="304414"/>
            <a:ext cx="1958515" cy="520022"/>
          </a:xfrm>
          <a:prstGeom prst="wedgeRoundRectCallout">
            <a:avLst>
              <a:gd name="adj1" fmla="val -21463"/>
              <a:gd name="adj2" fmla="val 96151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91" b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요소 선택 항목에 맞춰서 지도 및 차트 변경</a:t>
            </a:r>
            <a:endParaRPr lang="en-US" altLang="ko-KR" sz="759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8FB661-6367-2B3B-3575-2DD0C5123E3C}"/>
              </a:ext>
            </a:extLst>
          </p:cNvPr>
          <p:cNvSpPr/>
          <p:nvPr/>
        </p:nvSpPr>
        <p:spPr>
          <a:xfrm>
            <a:off x="3003169" y="1109403"/>
            <a:ext cx="4016636" cy="25706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436F23-53BB-0EC1-23C0-9712C06F8082}"/>
              </a:ext>
            </a:extLst>
          </p:cNvPr>
          <p:cNvSpPr txBox="1"/>
          <p:nvPr/>
        </p:nvSpPr>
        <p:spPr>
          <a:xfrm>
            <a:off x="3108753" y="1136129"/>
            <a:ext cx="222528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13" dirty="0">
                <a:latin typeface="+mn-ea"/>
              </a:rPr>
              <a:t>SSP&gt;</a:t>
            </a:r>
            <a:r>
              <a:rPr lang="en-US" altLang="ko-KR" sz="1013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SSP1-2.6&gt;</a:t>
            </a:r>
            <a:r>
              <a:rPr lang="ko-KR" altLang="en-US" sz="1013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기후요소</a:t>
            </a:r>
            <a:r>
              <a:rPr lang="en-US" altLang="ko-KR" sz="1013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&gt;</a:t>
            </a:r>
            <a:r>
              <a:rPr lang="ko-KR" altLang="en-US" sz="1013" dirty="0">
                <a:solidFill>
                  <a:schemeClr val="bg2">
                    <a:lumMod val="90000"/>
                  </a:schemeClr>
                </a:solidFill>
                <a:latin typeface="+mn-ea"/>
              </a:rPr>
              <a:t>최고기온</a:t>
            </a:r>
          </a:p>
        </p:txBody>
      </p:sp>
      <p:pic>
        <p:nvPicPr>
          <p:cNvPr id="21" name="그림 20" descr="스크린샷, 그래픽 소프트웨어, 멀티미디어 소프트웨어, 그래프이(가) 표시된 사진&#10;&#10;자동 생성된 설명">
            <a:extLst>
              <a:ext uri="{FF2B5EF4-FFF2-40B4-BE49-F238E27FC236}">
                <a16:creationId xmlns:a16="http://schemas.microsoft.com/office/drawing/2014/main" id="{16FD025C-AA71-3265-4377-2D66A34AF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822" y="3456960"/>
            <a:ext cx="4733520" cy="21425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7B7463A-F58B-43C0-03DB-C5BECF22F46E}"/>
              </a:ext>
            </a:extLst>
          </p:cNvPr>
          <p:cNvSpPr txBox="1"/>
          <p:nvPr/>
        </p:nvSpPr>
        <p:spPr>
          <a:xfrm>
            <a:off x="8107868" y="5752082"/>
            <a:ext cx="1705953" cy="352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44" dirty="0">
                <a:hlinkClick r:id="rId5"/>
              </a:rPr>
              <a:t>**</a:t>
            </a:r>
            <a:r>
              <a:rPr lang="ko-KR" altLang="en-US" sz="844" dirty="0">
                <a:hlinkClick r:id="rId5"/>
              </a:rPr>
              <a:t>애니메이션 효과</a:t>
            </a:r>
            <a:r>
              <a:rPr lang="en-US" altLang="ko-KR" sz="844" dirty="0">
                <a:hlinkClick r:id="rId5"/>
              </a:rPr>
              <a:t>(</a:t>
            </a:r>
            <a:r>
              <a:rPr lang="ko-KR" altLang="en-US" sz="844" dirty="0">
                <a:hlinkClick r:id="rId5"/>
              </a:rPr>
              <a:t>그래프</a:t>
            </a:r>
            <a:r>
              <a:rPr lang="en-US" altLang="ko-KR" sz="844" dirty="0">
                <a:hlinkClick r:id="" action="ppaction://noaction"/>
              </a:rPr>
              <a:t>)</a:t>
            </a:r>
          </a:p>
          <a:p>
            <a:r>
              <a:rPr lang="en-US" altLang="ko-KR" sz="844" dirty="0">
                <a:hlinkClick r:id="" action="ppaction://noaction"/>
              </a:rPr>
              <a:t>Examples - Apache </a:t>
            </a:r>
            <a:r>
              <a:rPr lang="en-US" altLang="ko-KR" sz="844" dirty="0" err="1">
                <a:hlinkClick r:id="rId5"/>
              </a:rPr>
              <a:t>Echarts</a:t>
            </a:r>
            <a:endParaRPr lang="en-US" altLang="ko-KR" sz="844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3C26AC6-B84D-6F8F-073D-19D7629DE28D}"/>
              </a:ext>
            </a:extLst>
          </p:cNvPr>
          <p:cNvSpPr/>
          <p:nvPr/>
        </p:nvSpPr>
        <p:spPr>
          <a:xfrm>
            <a:off x="12794424" y="2135809"/>
            <a:ext cx="853673" cy="203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81" dirty="0">
                <a:solidFill>
                  <a:schemeClr val="tx1"/>
                </a:solidFill>
              </a:rPr>
              <a:t>출력</a:t>
            </a:r>
            <a:r>
              <a:rPr lang="en-US" altLang="ko-KR" sz="1181" dirty="0">
                <a:solidFill>
                  <a:schemeClr val="tx1"/>
                </a:solidFill>
              </a:rPr>
              <a:t>?</a:t>
            </a:r>
            <a:endParaRPr lang="ko-KR" altLang="en-US" sz="759" dirty="0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820807B-09C8-DCEC-D1A1-1F65058F9376}"/>
              </a:ext>
            </a:extLst>
          </p:cNvPr>
          <p:cNvSpPr txBox="1"/>
          <p:nvPr/>
        </p:nvSpPr>
        <p:spPr>
          <a:xfrm>
            <a:off x="2322858" y="3119103"/>
            <a:ext cx="1792478" cy="24820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ko-KR" altLang="en-US" sz="1013" dirty="0"/>
              <a:t>첫 검색 결과는 경기도 전체</a:t>
            </a:r>
            <a:endParaRPr lang="ko-KR" altLang="en-US" sz="1013" dirty="0">
              <a:solidFill>
                <a:srgbClr val="FF000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779BA2C-59FB-5794-49D1-FBEEA9A54A4A}"/>
              </a:ext>
            </a:extLst>
          </p:cNvPr>
          <p:cNvSpPr txBox="1"/>
          <p:nvPr/>
        </p:nvSpPr>
        <p:spPr>
          <a:xfrm>
            <a:off x="3295498" y="4113417"/>
            <a:ext cx="2191626" cy="40408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ko-KR" altLang="en-US" sz="1013" dirty="0"/>
              <a:t>지도상 시군</a:t>
            </a:r>
            <a:r>
              <a:rPr lang="en-US" altLang="ko-KR" sz="1013" dirty="0"/>
              <a:t>-</a:t>
            </a:r>
            <a:r>
              <a:rPr lang="ko-KR" altLang="en-US" sz="1013" dirty="0" err="1"/>
              <a:t>읍면동</a:t>
            </a:r>
            <a:r>
              <a:rPr lang="ko-KR" altLang="en-US" sz="1013" dirty="0"/>
              <a:t> 클릭으로 변경</a:t>
            </a:r>
            <a:endParaRPr lang="en-US" altLang="ko-KR" sz="1013" dirty="0"/>
          </a:p>
          <a:p>
            <a:pPr marL="144670" indent="-144670">
              <a:buFont typeface="Wingdings" panose="05000000000000000000" pitchFamily="2" charset="2"/>
              <a:buChar char="è"/>
            </a:pPr>
            <a:r>
              <a:rPr lang="ko-KR" altLang="en-US" sz="1013" dirty="0">
                <a:solidFill>
                  <a:srgbClr val="FF0000"/>
                </a:solidFill>
              </a:rPr>
              <a:t>옆 그래프도 함께 변화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C9FD862-B9C4-5F1E-8EBC-E570BE00CED2}"/>
              </a:ext>
            </a:extLst>
          </p:cNvPr>
          <p:cNvSpPr txBox="1"/>
          <p:nvPr/>
        </p:nvSpPr>
        <p:spPr>
          <a:xfrm>
            <a:off x="6225138" y="3396036"/>
            <a:ext cx="1702710" cy="55996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ko-KR" altLang="en-US" sz="1013" dirty="0"/>
              <a:t>그래프 샘플</a:t>
            </a:r>
            <a:r>
              <a:rPr lang="en-US" altLang="ko-KR" sz="1013" dirty="0"/>
              <a:t>:</a:t>
            </a:r>
          </a:p>
          <a:p>
            <a:r>
              <a:rPr lang="ko-KR" altLang="en-US" sz="1013" dirty="0">
                <a:solidFill>
                  <a:srgbClr val="FF0000"/>
                </a:solidFill>
              </a:rPr>
              <a:t>기상청 기후변화 상황지도</a:t>
            </a:r>
            <a:endParaRPr lang="en-US" altLang="ko-KR" sz="1013" dirty="0">
              <a:solidFill>
                <a:srgbClr val="FF0000"/>
              </a:solidFill>
            </a:endParaRPr>
          </a:p>
          <a:p>
            <a:r>
              <a:rPr lang="en-US" altLang="ko-KR" sz="1013" dirty="0">
                <a:solidFill>
                  <a:srgbClr val="FF0000"/>
                </a:solidFill>
              </a:rPr>
              <a:t>*</a:t>
            </a:r>
            <a:r>
              <a:rPr lang="ko-KR" altLang="en-US" sz="1013" dirty="0">
                <a:solidFill>
                  <a:srgbClr val="FF0000"/>
                </a:solidFill>
              </a:rPr>
              <a:t>컬러링은 변경할 것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4DFD69-5835-AC13-CE22-1488EC8F5E9D}"/>
              </a:ext>
            </a:extLst>
          </p:cNvPr>
          <p:cNvSpPr txBox="1"/>
          <p:nvPr/>
        </p:nvSpPr>
        <p:spPr>
          <a:xfrm>
            <a:off x="3736702" y="875492"/>
            <a:ext cx="3183885" cy="24820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ko-KR" altLang="en-US" sz="1013" dirty="0"/>
              <a:t>내가 선택한 시나리오 보여주기</a:t>
            </a:r>
            <a:r>
              <a:rPr lang="en-US" altLang="ko-KR" sz="1013" dirty="0"/>
              <a:t>(</a:t>
            </a:r>
            <a:r>
              <a:rPr lang="ko-KR" altLang="en-US" sz="1013" dirty="0" err="1"/>
              <a:t>누를때마다</a:t>
            </a:r>
            <a:r>
              <a:rPr lang="ko-KR" altLang="en-US" sz="1013" dirty="0"/>
              <a:t> 단계별</a:t>
            </a:r>
            <a:r>
              <a:rPr lang="en-US" altLang="ko-KR" sz="1013" dirty="0"/>
              <a:t>)</a:t>
            </a:r>
            <a:endParaRPr lang="ko-KR" altLang="en-US" sz="1013" dirty="0"/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6D6F6AEE-2344-0208-F30B-182AE7EFE91F}"/>
              </a:ext>
            </a:extLst>
          </p:cNvPr>
          <p:cNvGrpSpPr/>
          <p:nvPr/>
        </p:nvGrpSpPr>
        <p:grpSpPr>
          <a:xfrm>
            <a:off x="2739281" y="573290"/>
            <a:ext cx="7188661" cy="2170148"/>
            <a:chOff x="3431274" y="1510278"/>
            <a:chExt cx="17039790" cy="514405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10F6E05-A924-5C51-2929-3480683C2200}"/>
                </a:ext>
              </a:extLst>
            </p:cNvPr>
            <p:cNvSpPr/>
            <p:nvPr/>
          </p:nvSpPr>
          <p:spPr>
            <a:xfrm>
              <a:off x="3431274" y="3533697"/>
              <a:ext cx="1902196" cy="31206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5DC81AB-84C4-7E93-09C5-6D1AACCD1E2D}"/>
                </a:ext>
              </a:extLst>
            </p:cNvPr>
            <p:cNvSpPr/>
            <p:nvPr/>
          </p:nvSpPr>
          <p:spPr>
            <a:xfrm>
              <a:off x="5333470" y="3533697"/>
              <a:ext cx="1902196" cy="31206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9D9FF672-B03C-BAD2-47C5-ED068180BA2E}"/>
                </a:ext>
              </a:extLst>
            </p:cNvPr>
            <p:cNvSpPr/>
            <p:nvPr/>
          </p:nvSpPr>
          <p:spPr>
            <a:xfrm>
              <a:off x="7235666" y="3533697"/>
              <a:ext cx="1902196" cy="31206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110E0FE-C7D9-9BA9-1522-527FB95A4297}"/>
                </a:ext>
              </a:extLst>
            </p:cNvPr>
            <p:cNvSpPr/>
            <p:nvPr/>
          </p:nvSpPr>
          <p:spPr>
            <a:xfrm>
              <a:off x="9137862" y="3533697"/>
              <a:ext cx="1902196" cy="31206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43BCE70-1DC5-A5A9-CFFD-CD053FEF7EC3}"/>
                </a:ext>
              </a:extLst>
            </p:cNvPr>
            <p:cNvSpPr/>
            <p:nvPr/>
          </p:nvSpPr>
          <p:spPr>
            <a:xfrm>
              <a:off x="11035595" y="3533697"/>
              <a:ext cx="1902196" cy="312063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B422226-0D21-921B-79A0-71C35E960C9F}"/>
                </a:ext>
              </a:extLst>
            </p:cNvPr>
            <p:cNvSpPr/>
            <p:nvPr/>
          </p:nvSpPr>
          <p:spPr>
            <a:xfrm>
              <a:off x="3431274" y="3533697"/>
              <a:ext cx="1902196" cy="36305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87D0B82-9652-FB17-17FD-6CA4311866A8}"/>
                </a:ext>
              </a:extLst>
            </p:cNvPr>
            <p:cNvSpPr/>
            <p:nvPr/>
          </p:nvSpPr>
          <p:spPr>
            <a:xfrm>
              <a:off x="5346101" y="3533697"/>
              <a:ext cx="1902196" cy="36305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6BD7EDF-1C27-2B95-5FFA-0325B656BD7C}"/>
                </a:ext>
              </a:extLst>
            </p:cNvPr>
            <p:cNvSpPr/>
            <p:nvPr/>
          </p:nvSpPr>
          <p:spPr>
            <a:xfrm>
              <a:off x="7243834" y="3533697"/>
              <a:ext cx="1902196" cy="36305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CFCBC65-05A5-7E09-CCAF-B843327C201D}"/>
                </a:ext>
              </a:extLst>
            </p:cNvPr>
            <p:cNvSpPr/>
            <p:nvPr/>
          </p:nvSpPr>
          <p:spPr>
            <a:xfrm>
              <a:off x="9142325" y="3533697"/>
              <a:ext cx="1902196" cy="36305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0A599C4-B296-5B47-BE1F-F15582009D14}"/>
                </a:ext>
              </a:extLst>
            </p:cNvPr>
            <p:cNvSpPr/>
            <p:nvPr/>
          </p:nvSpPr>
          <p:spPr>
            <a:xfrm>
              <a:off x="11027427" y="3533697"/>
              <a:ext cx="1902196" cy="36305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063CF0C-A503-B32A-8411-6C9C20E556B1}"/>
                </a:ext>
              </a:extLst>
            </p:cNvPr>
            <p:cNvSpPr txBox="1"/>
            <p:nvPr/>
          </p:nvSpPr>
          <p:spPr>
            <a:xfrm>
              <a:off x="3489886" y="3546322"/>
              <a:ext cx="1828421" cy="49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59"/>
                <a:t>SSP </a:t>
              </a:r>
              <a:r>
                <a:rPr lang="ko-KR" altLang="en-US" sz="759" dirty="0"/>
                <a:t>시나리오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05F4CD-60B6-9E9A-8E25-368771F638F0}"/>
                </a:ext>
              </a:extLst>
            </p:cNvPr>
            <p:cNvSpPr txBox="1"/>
            <p:nvPr/>
          </p:nvSpPr>
          <p:spPr>
            <a:xfrm>
              <a:off x="3880556" y="4012619"/>
              <a:ext cx="1319261" cy="465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75" dirty="0"/>
                <a:t>SSP 1-2.6</a:t>
              </a:r>
              <a:endParaRPr lang="ko-KR" altLang="en-US" sz="675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5D33BA-067E-48A4-4AE6-2DBED14A58D1}"/>
                </a:ext>
              </a:extLst>
            </p:cNvPr>
            <p:cNvSpPr txBox="1"/>
            <p:nvPr/>
          </p:nvSpPr>
          <p:spPr>
            <a:xfrm>
              <a:off x="3880556" y="4422511"/>
              <a:ext cx="1319261" cy="465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75" dirty="0"/>
                <a:t>SSP 2-4.5</a:t>
              </a:r>
              <a:endParaRPr lang="ko-KR" altLang="en-US" sz="675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0FC93BB-67D0-AFD0-3BEB-601AF03AC9FC}"/>
                </a:ext>
              </a:extLst>
            </p:cNvPr>
            <p:cNvSpPr txBox="1"/>
            <p:nvPr/>
          </p:nvSpPr>
          <p:spPr>
            <a:xfrm>
              <a:off x="3880556" y="4832402"/>
              <a:ext cx="1319261" cy="465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75" dirty="0"/>
                <a:t>SSP 3-7.0</a:t>
              </a:r>
              <a:endParaRPr lang="ko-KR" altLang="en-US" sz="675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BD0A82-EDA7-3160-DE70-C0D7B1DBB866}"/>
                </a:ext>
              </a:extLst>
            </p:cNvPr>
            <p:cNvSpPr txBox="1"/>
            <p:nvPr/>
          </p:nvSpPr>
          <p:spPr>
            <a:xfrm>
              <a:off x="3858832" y="5242291"/>
              <a:ext cx="1319261" cy="465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75" dirty="0"/>
                <a:t>SSP 5-8.5</a:t>
              </a:r>
              <a:endParaRPr lang="ko-KR" altLang="en-US" sz="675" dirty="0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BE2AC829-25DA-D0AA-987F-EE2F84E44299}"/>
                </a:ext>
              </a:extLst>
            </p:cNvPr>
            <p:cNvSpPr/>
            <p:nvPr/>
          </p:nvSpPr>
          <p:spPr>
            <a:xfrm>
              <a:off x="3595345" y="4123856"/>
              <a:ext cx="184666" cy="184666"/>
            </a:xfrm>
            <a:prstGeom prst="rect">
              <a:avLst/>
            </a:prstGeom>
            <a:solidFill>
              <a:srgbClr val="004A8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2576315D-EFEA-B970-9CC2-FAA64EFC60D1}"/>
                </a:ext>
              </a:extLst>
            </p:cNvPr>
            <p:cNvSpPr/>
            <p:nvPr/>
          </p:nvSpPr>
          <p:spPr>
            <a:xfrm>
              <a:off x="3595345" y="4530206"/>
              <a:ext cx="184666" cy="1846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639DFA05-75F0-0674-2105-1EA4A1F1FBA5}"/>
                </a:ext>
              </a:extLst>
            </p:cNvPr>
            <p:cNvSpPr/>
            <p:nvPr/>
          </p:nvSpPr>
          <p:spPr>
            <a:xfrm>
              <a:off x="3595345" y="4877992"/>
              <a:ext cx="184666" cy="1846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2A1AC6CC-F8D4-DA9B-D419-923BA6F897B5}"/>
                </a:ext>
              </a:extLst>
            </p:cNvPr>
            <p:cNvSpPr/>
            <p:nvPr/>
          </p:nvSpPr>
          <p:spPr>
            <a:xfrm>
              <a:off x="3595345" y="5270860"/>
              <a:ext cx="184666" cy="1846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D2CE578-AE5A-D87D-84F8-4F94F1B3BC72}"/>
                </a:ext>
              </a:extLst>
            </p:cNvPr>
            <p:cNvSpPr txBox="1"/>
            <p:nvPr/>
          </p:nvSpPr>
          <p:spPr>
            <a:xfrm>
              <a:off x="5639781" y="3546322"/>
              <a:ext cx="1364859" cy="49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59" dirty="0"/>
                <a:t>기후요소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B83A391-7853-AEA1-67B1-9D0A584DD8AA}"/>
                </a:ext>
              </a:extLst>
            </p:cNvPr>
            <p:cNvSpPr txBox="1"/>
            <p:nvPr/>
          </p:nvSpPr>
          <p:spPr>
            <a:xfrm>
              <a:off x="5798670" y="4012619"/>
              <a:ext cx="1258465" cy="465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75" dirty="0"/>
                <a:t>기본요소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C0A4FDE-3F60-5225-AACA-967B6C2ABBF9}"/>
                </a:ext>
              </a:extLst>
            </p:cNvPr>
            <p:cNvSpPr txBox="1"/>
            <p:nvPr/>
          </p:nvSpPr>
          <p:spPr>
            <a:xfrm>
              <a:off x="5798670" y="4422511"/>
              <a:ext cx="1668833" cy="465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75" dirty="0"/>
                <a:t>극한기후지수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8C7269F-622F-487B-EA65-56DBC9F5D421}"/>
                </a:ext>
              </a:extLst>
            </p:cNvPr>
            <p:cNvSpPr txBox="1"/>
            <p:nvPr/>
          </p:nvSpPr>
          <p:spPr>
            <a:xfrm>
              <a:off x="5798670" y="4832402"/>
              <a:ext cx="1258465" cy="465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75" dirty="0"/>
                <a:t>영향정보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FF85BAF5-7425-BB3C-54D6-DAD6E077934F}"/>
                </a:ext>
              </a:extLst>
            </p:cNvPr>
            <p:cNvSpPr/>
            <p:nvPr/>
          </p:nvSpPr>
          <p:spPr>
            <a:xfrm>
              <a:off x="5513459" y="4123856"/>
              <a:ext cx="184666" cy="184666"/>
            </a:xfrm>
            <a:prstGeom prst="rect">
              <a:avLst/>
            </a:prstGeom>
            <a:solidFill>
              <a:srgbClr val="004A8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5F969F44-C5C7-D7F1-2A88-6FED4E8145D9}"/>
                </a:ext>
              </a:extLst>
            </p:cNvPr>
            <p:cNvSpPr/>
            <p:nvPr/>
          </p:nvSpPr>
          <p:spPr>
            <a:xfrm>
              <a:off x="5513459" y="4530206"/>
              <a:ext cx="184666" cy="1846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17F7B24-9394-2405-3E41-A9F19FA6B5EA}"/>
                </a:ext>
              </a:extLst>
            </p:cNvPr>
            <p:cNvSpPr/>
            <p:nvPr/>
          </p:nvSpPr>
          <p:spPr>
            <a:xfrm>
              <a:off x="5513459" y="4877992"/>
              <a:ext cx="184666" cy="1846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562351E-8910-2962-6766-A0E133F80C2C}"/>
                </a:ext>
              </a:extLst>
            </p:cNvPr>
            <p:cNvSpPr txBox="1"/>
            <p:nvPr/>
          </p:nvSpPr>
          <p:spPr>
            <a:xfrm>
              <a:off x="7537588" y="3546322"/>
              <a:ext cx="1364859" cy="49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59" dirty="0"/>
                <a:t>기본요소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615F342-21AC-31B4-8154-F429AEECE8C1}"/>
                </a:ext>
              </a:extLst>
            </p:cNvPr>
            <p:cNvSpPr txBox="1"/>
            <p:nvPr/>
          </p:nvSpPr>
          <p:spPr>
            <a:xfrm>
              <a:off x="7696476" y="4012619"/>
              <a:ext cx="1258465" cy="465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75" dirty="0"/>
                <a:t>평균기온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107922A-7528-D389-7AF0-67F254049C5A}"/>
                </a:ext>
              </a:extLst>
            </p:cNvPr>
            <p:cNvSpPr txBox="1"/>
            <p:nvPr/>
          </p:nvSpPr>
          <p:spPr>
            <a:xfrm>
              <a:off x="7696476" y="4359011"/>
              <a:ext cx="1258465" cy="465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75" dirty="0"/>
                <a:t>최고기온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B0E0872-5CB4-212F-485F-1BA6760C9A4F}"/>
                </a:ext>
              </a:extLst>
            </p:cNvPr>
            <p:cNvSpPr txBox="1"/>
            <p:nvPr/>
          </p:nvSpPr>
          <p:spPr>
            <a:xfrm>
              <a:off x="7696476" y="4768902"/>
              <a:ext cx="1258465" cy="465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75" dirty="0"/>
                <a:t>최저기온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34CCFED-DB51-94AD-972E-E73CCB2F9BC6}"/>
                </a:ext>
              </a:extLst>
            </p:cNvPr>
            <p:cNvSpPr txBox="1"/>
            <p:nvPr/>
          </p:nvSpPr>
          <p:spPr>
            <a:xfrm>
              <a:off x="7674752" y="5178792"/>
              <a:ext cx="1258465" cy="465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75" dirty="0"/>
                <a:t>평균속도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0989138E-8C68-CDB5-6A07-64260D2501FF}"/>
                </a:ext>
              </a:extLst>
            </p:cNvPr>
            <p:cNvSpPr/>
            <p:nvPr/>
          </p:nvSpPr>
          <p:spPr>
            <a:xfrm>
              <a:off x="7411265" y="4123856"/>
              <a:ext cx="184666" cy="1846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185D1D38-8421-8A28-EC53-81B53695C63C}"/>
                </a:ext>
              </a:extLst>
            </p:cNvPr>
            <p:cNvSpPr/>
            <p:nvPr/>
          </p:nvSpPr>
          <p:spPr>
            <a:xfrm>
              <a:off x="7411265" y="4466706"/>
              <a:ext cx="184666" cy="184666"/>
            </a:xfrm>
            <a:prstGeom prst="rect">
              <a:avLst/>
            </a:prstGeom>
            <a:solidFill>
              <a:srgbClr val="004A8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EE7DF297-C46D-93A1-4737-4CB0B0F54F28}"/>
                </a:ext>
              </a:extLst>
            </p:cNvPr>
            <p:cNvSpPr/>
            <p:nvPr/>
          </p:nvSpPr>
          <p:spPr>
            <a:xfrm>
              <a:off x="7411265" y="4814492"/>
              <a:ext cx="184666" cy="1846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A181BCC9-C1CB-49DC-F2D2-4C3D0A8E3347}"/>
                </a:ext>
              </a:extLst>
            </p:cNvPr>
            <p:cNvSpPr/>
            <p:nvPr/>
          </p:nvSpPr>
          <p:spPr>
            <a:xfrm>
              <a:off x="7411265" y="5207360"/>
              <a:ext cx="184666" cy="1846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E5E78D3-E1EE-C81C-8B5A-534A549EB132}"/>
                </a:ext>
              </a:extLst>
            </p:cNvPr>
            <p:cNvSpPr txBox="1"/>
            <p:nvPr/>
          </p:nvSpPr>
          <p:spPr>
            <a:xfrm>
              <a:off x="9211501" y="3546322"/>
              <a:ext cx="1828421" cy="49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59" dirty="0"/>
                <a:t>극한기수지수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108BD7D-5F26-88D6-E3D0-F83B4F7408A4}"/>
                </a:ext>
              </a:extLst>
            </p:cNvPr>
            <p:cNvSpPr txBox="1"/>
            <p:nvPr/>
          </p:nvSpPr>
          <p:spPr>
            <a:xfrm>
              <a:off x="9602169" y="4012619"/>
              <a:ext cx="1463649" cy="465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75" dirty="0"/>
                <a:t>열대야일수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9A46300-50BE-D7E5-5D25-C675963323ED}"/>
                </a:ext>
              </a:extLst>
            </p:cNvPr>
            <p:cNvSpPr txBox="1"/>
            <p:nvPr/>
          </p:nvSpPr>
          <p:spPr>
            <a:xfrm>
              <a:off x="9602169" y="4422511"/>
              <a:ext cx="1258465" cy="465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75" dirty="0"/>
                <a:t>폭염일수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DA674CC-D4BE-AE91-BD6C-4F4C544C2DC5}"/>
                </a:ext>
              </a:extLst>
            </p:cNvPr>
            <p:cNvSpPr txBox="1"/>
            <p:nvPr/>
          </p:nvSpPr>
          <p:spPr>
            <a:xfrm>
              <a:off x="9602169" y="4832402"/>
              <a:ext cx="1258465" cy="465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75" dirty="0"/>
                <a:t>여름지수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179AED-63AB-ADFD-1CE1-0EFD00EA3588}"/>
                </a:ext>
              </a:extLst>
            </p:cNvPr>
            <p:cNvSpPr txBox="1"/>
            <p:nvPr/>
          </p:nvSpPr>
          <p:spPr>
            <a:xfrm>
              <a:off x="9580444" y="5242291"/>
              <a:ext cx="1258465" cy="465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75" dirty="0"/>
                <a:t>여름일수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933A6749-4A62-1A74-FD4D-B1A19D085884}"/>
                </a:ext>
              </a:extLst>
            </p:cNvPr>
            <p:cNvSpPr/>
            <p:nvPr/>
          </p:nvSpPr>
          <p:spPr>
            <a:xfrm>
              <a:off x="9316958" y="4123856"/>
              <a:ext cx="184666" cy="18466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2EFB60A-773D-E0EC-FA48-FC39E220B7EA}"/>
                </a:ext>
              </a:extLst>
            </p:cNvPr>
            <p:cNvSpPr/>
            <p:nvPr/>
          </p:nvSpPr>
          <p:spPr>
            <a:xfrm>
              <a:off x="9316958" y="4530206"/>
              <a:ext cx="184666" cy="18466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64443B0-0613-F6D2-24B1-AB7DD4949BD7}"/>
                </a:ext>
              </a:extLst>
            </p:cNvPr>
            <p:cNvSpPr/>
            <p:nvPr/>
          </p:nvSpPr>
          <p:spPr>
            <a:xfrm>
              <a:off x="9316958" y="4877992"/>
              <a:ext cx="184666" cy="18466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60925669-4D4E-DED2-4FB5-FCD294E54ED6}"/>
                </a:ext>
              </a:extLst>
            </p:cNvPr>
            <p:cNvSpPr/>
            <p:nvPr/>
          </p:nvSpPr>
          <p:spPr>
            <a:xfrm>
              <a:off x="9316958" y="5270860"/>
              <a:ext cx="184666" cy="18466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5ADE947-4162-CB9F-B7A9-64A6FE9ED626}"/>
                </a:ext>
              </a:extLst>
            </p:cNvPr>
            <p:cNvSpPr txBox="1"/>
            <p:nvPr/>
          </p:nvSpPr>
          <p:spPr>
            <a:xfrm>
              <a:off x="11334182" y="3546322"/>
              <a:ext cx="1364859" cy="49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759" dirty="0"/>
                <a:t>영향정보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35D8A51-EE51-9376-EFDA-4BBB63CAE9D5}"/>
                </a:ext>
              </a:extLst>
            </p:cNvPr>
            <p:cNvSpPr txBox="1"/>
            <p:nvPr/>
          </p:nvSpPr>
          <p:spPr>
            <a:xfrm>
              <a:off x="11432957" y="4089912"/>
              <a:ext cx="1668833" cy="4033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6" dirty="0"/>
                <a:t>생육온도일수</a:t>
              </a:r>
              <a:r>
                <a:rPr lang="en-US" altLang="ko-KR" sz="506"/>
                <a:t>(5℃)</a:t>
              </a:r>
              <a:endParaRPr lang="en-US" altLang="ko-KR" sz="506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2AEAD1C2-3B43-40C5-0A47-1E1DF20826A2}"/>
                </a:ext>
              </a:extLst>
            </p:cNvPr>
            <p:cNvSpPr/>
            <p:nvPr/>
          </p:nvSpPr>
          <p:spPr>
            <a:xfrm>
              <a:off x="11207860" y="4123856"/>
              <a:ext cx="184666" cy="18466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7EEB8659-3ACC-F3F6-5C22-3D4D4B03F865}"/>
                </a:ext>
              </a:extLst>
            </p:cNvPr>
            <p:cNvSpPr/>
            <p:nvPr/>
          </p:nvSpPr>
          <p:spPr>
            <a:xfrm>
              <a:off x="11207860" y="4530206"/>
              <a:ext cx="184666" cy="18466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AFC44B5D-1B82-C54D-78E0-F512550CD484}"/>
                </a:ext>
              </a:extLst>
            </p:cNvPr>
            <p:cNvSpPr/>
            <p:nvPr/>
          </p:nvSpPr>
          <p:spPr>
            <a:xfrm>
              <a:off x="11207860" y="4877992"/>
              <a:ext cx="184666" cy="18466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2A95F75-514E-45D7-6B8C-FFF044C99938}"/>
                </a:ext>
              </a:extLst>
            </p:cNvPr>
            <p:cNvSpPr/>
            <p:nvPr/>
          </p:nvSpPr>
          <p:spPr>
            <a:xfrm>
              <a:off x="11207860" y="5270860"/>
              <a:ext cx="184666" cy="18466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78" name="사각형: 둥근 모서리 77">
              <a:extLst>
                <a:ext uri="{FF2B5EF4-FFF2-40B4-BE49-F238E27FC236}">
                  <a16:creationId xmlns:a16="http://schemas.microsoft.com/office/drawing/2014/main" id="{39FB747F-A8B1-3905-C0E4-4520E6E94554}"/>
                </a:ext>
              </a:extLst>
            </p:cNvPr>
            <p:cNvSpPr/>
            <p:nvPr/>
          </p:nvSpPr>
          <p:spPr>
            <a:xfrm>
              <a:off x="8901457" y="4123856"/>
              <a:ext cx="106982" cy="222587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79" name="이등변 삼각형 78">
              <a:extLst>
                <a:ext uri="{FF2B5EF4-FFF2-40B4-BE49-F238E27FC236}">
                  <a16:creationId xmlns:a16="http://schemas.microsoft.com/office/drawing/2014/main" id="{7150CC1E-5950-EE4C-5DC6-6D5E1C1061C9}"/>
                </a:ext>
              </a:extLst>
            </p:cNvPr>
            <p:cNvSpPr/>
            <p:nvPr/>
          </p:nvSpPr>
          <p:spPr>
            <a:xfrm rot="10800000">
              <a:off x="8901457" y="6419850"/>
              <a:ext cx="106982" cy="9222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80" name="이등변 삼각형 79">
              <a:extLst>
                <a:ext uri="{FF2B5EF4-FFF2-40B4-BE49-F238E27FC236}">
                  <a16:creationId xmlns:a16="http://schemas.microsoft.com/office/drawing/2014/main" id="{53C9BC75-1F98-EFF8-ECD0-C06F06CCEBB8}"/>
                </a:ext>
              </a:extLst>
            </p:cNvPr>
            <p:cNvSpPr/>
            <p:nvPr/>
          </p:nvSpPr>
          <p:spPr>
            <a:xfrm>
              <a:off x="8901457" y="3994296"/>
              <a:ext cx="106982" cy="92226"/>
            </a:xfrm>
            <a:prstGeom prst="triangl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AC22D407-EB86-38E2-40B4-42A17FAF1E65}"/>
                </a:ext>
              </a:extLst>
            </p:cNvPr>
            <p:cNvSpPr/>
            <p:nvPr/>
          </p:nvSpPr>
          <p:spPr>
            <a:xfrm>
              <a:off x="13146287" y="6220822"/>
              <a:ext cx="1120941" cy="43351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9" dirty="0"/>
                <a:t>검색</a:t>
              </a:r>
            </a:p>
          </p:txBody>
        </p:sp>
        <p:sp>
          <p:nvSpPr>
            <p:cNvPr id="82" name="사각형: 둥근 모서리 81">
              <a:extLst>
                <a:ext uri="{FF2B5EF4-FFF2-40B4-BE49-F238E27FC236}">
                  <a16:creationId xmlns:a16="http://schemas.microsoft.com/office/drawing/2014/main" id="{F8421B5C-E2C2-AA67-CB6D-2A962C123E4F}"/>
                </a:ext>
              </a:extLst>
            </p:cNvPr>
            <p:cNvSpPr/>
            <p:nvPr/>
          </p:nvSpPr>
          <p:spPr>
            <a:xfrm>
              <a:off x="13146287" y="5700611"/>
              <a:ext cx="1120941" cy="433511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759" dirty="0">
                  <a:solidFill>
                    <a:schemeClr val="tx1"/>
                  </a:solidFill>
                </a:rPr>
                <a:t>초기화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A58145-56E5-CD6A-ACFD-712DD4668626}"/>
                </a:ext>
              </a:extLst>
            </p:cNvPr>
            <p:cNvSpPr txBox="1"/>
            <p:nvPr/>
          </p:nvSpPr>
          <p:spPr>
            <a:xfrm>
              <a:off x="7687559" y="5538865"/>
              <a:ext cx="1258465" cy="465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75" dirty="0"/>
                <a:t>상대습도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054CF59C-1B11-D55F-FC14-AEEB575D83D3}"/>
                </a:ext>
              </a:extLst>
            </p:cNvPr>
            <p:cNvSpPr/>
            <p:nvPr/>
          </p:nvSpPr>
          <p:spPr>
            <a:xfrm>
              <a:off x="7424072" y="5567433"/>
              <a:ext cx="184666" cy="18466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pic>
          <p:nvPicPr>
            <p:cNvPr id="46" name="그림 45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ABD1110A-88F6-1499-41B5-31245B60D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17560" y="1510278"/>
              <a:ext cx="6853504" cy="4022599"/>
            </a:xfrm>
            <a:prstGeom prst="rect">
              <a:avLst/>
            </a:prstGeom>
          </p:spPr>
        </p:pic>
        <p:sp>
          <p:nvSpPr>
            <p:cNvPr id="86" name="화살표: 오른쪽 85">
              <a:extLst>
                <a:ext uri="{FF2B5EF4-FFF2-40B4-BE49-F238E27FC236}">
                  <a16:creationId xmlns:a16="http://schemas.microsoft.com/office/drawing/2014/main" id="{5E381C38-FEB6-0BCF-3A52-37D7F63E53B4}"/>
                </a:ext>
              </a:extLst>
            </p:cNvPr>
            <p:cNvSpPr/>
            <p:nvPr/>
          </p:nvSpPr>
          <p:spPr>
            <a:xfrm rot="19251085">
              <a:off x="12956990" y="4082399"/>
              <a:ext cx="759091" cy="277346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81DF65-DE2A-E3B6-E661-D4DF06CB4167}"/>
                </a:ext>
              </a:extLst>
            </p:cNvPr>
            <p:cNvSpPr txBox="1"/>
            <p:nvPr/>
          </p:nvSpPr>
          <p:spPr>
            <a:xfrm>
              <a:off x="11432957" y="4484067"/>
              <a:ext cx="1668833" cy="4033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6" dirty="0"/>
                <a:t>생육온도일수</a:t>
              </a:r>
              <a:r>
                <a:rPr lang="en-US" altLang="ko-KR" sz="506" dirty="0"/>
                <a:t>(5℃)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86ED3B1-463A-4DD7-7B5B-2FF183EFB7D0}"/>
                </a:ext>
              </a:extLst>
            </p:cNvPr>
            <p:cNvSpPr txBox="1"/>
            <p:nvPr/>
          </p:nvSpPr>
          <p:spPr>
            <a:xfrm>
              <a:off x="11432957" y="4860043"/>
              <a:ext cx="1668833" cy="4033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6" dirty="0"/>
                <a:t>생육온도일수</a:t>
              </a:r>
              <a:r>
                <a:rPr lang="en-US" altLang="ko-KR" sz="506" dirty="0"/>
                <a:t>(5℃)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2D24E2D-A4F8-E8D2-9B7A-340156FB63D5}"/>
                </a:ext>
              </a:extLst>
            </p:cNvPr>
            <p:cNvSpPr txBox="1"/>
            <p:nvPr/>
          </p:nvSpPr>
          <p:spPr>
            <a:xfrm>
              <a:off x="11432957" y="5219953"/>
              <a:ext cx="1668833" cy="4033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06" dirty="0"/>
                <a:t>생육온도일수</a:t>
              </a:r>
              <a:r>
                <a:rPr lang="en-US" altLang="ko-KR" sz="506" dirty="0"/>
                <a:t>(5℃)</a:t>
              </a:r>
            </a:p>
          </p:txBody>
        </p:sp>
      </p:grp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89540542-8609-32E7-71DD-013F253A6AC0}"/>
              </a:ext>
            </a:extLst>
          </p:cNvPr>
          <p:cNvSpPr/>
          <p:nvPr/>
        </p:nvSpPr>
        <p:spPr>
          <a:xfrm>
            <a:off x="9406569" y="3054918"/>
            <a:ext cx="687094" cy="1828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9" dirty="0"/>
              <a:t>보고서 출력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E155405-B2B3-EE71-67DC-6C31F9CB0E67}"/>
              </a:ext>
            </a:extLst>
          </p:cNvPr>
          <p:cNvSpPr txBox="1"/>
          <p:nvPr/>
        </p:nvSpPr>
        <p:spPr>
          <a:xfrm>
            <a:off x="7688960" y="4215539"/>
            <a:ext cx="878767" cy="24820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ko-KR" altLang="en-US" sz="1013" dirty="0" err="1"/>
              <a:t>라벨링</a:t>
            </a:r>
            <a:r>
              <a:rPr lang="ko-KR" altLang="en-US" sz="1013" dirty="0"/>
              <a:t> 추가</a:t>
            </a:r>
            <a:endParaRPr lang="ko-KR" altLang="en-US" sz="1013" dirty="0">
              <a:solidFill>
                <a:srgbClr val="FF0000"/>
              </a:solidFill>
            </a:endParaRPr>
          </a:p>
        </p:txBody>
      </p:sp>
      <p:sp>
        <p:nvSpPr>
          <p:cNvPr id="69" name="모서리가 둥근 직사각형 63">
            <a:extLst>
              <a:ext uri="{FF2B5EF4-FFF2-40B4-BE49-F238E27FC236}">
                <a16:creationId xmlns:a16="http://schemas.microsoft.com/office/drawing/2014/main" id="{D0FAD0B3-B3FF-9CE0-5137-A3A34E3D34BB}"/>
              </a:ext>
            </a:extLst>
          </p:cNvPr>
          <p:cNvSpPr/>
          <p:nvPr/>
        </p:nvSpPr>
        <p:spPr>
          <a:xfrm>
            <a:off x="6999347" y="2786844"/>
            <a:ext cx="2836967" cy="2030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59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※ 더 자세한 항목은 기상청 기후변화 상황지도에서 확인 가능합니다</a:t>
            </a:r>
            <a:r>
              <a:rPr lang="en-US" altLang="ko-KR" sz="759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8E039349-6601-D138-5C00-B9D6E0046D85}"/>
              </a:ext>
            </a:extLst>
          </p:cNvPr>
          <p:cNvSpPr/>
          <p:nvPr/>
        </p:nvSpPr>
        <p:spPr>
          <a:xfrm>
            <a:off x="9750299" y="2807297"/>
            <a:ext cx="472897" cy="14913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91">
                <a:solidFill>
                  <a:schemeClr val="tx1"/>
                </a:solidFill>
              </a:rPr>
              <a:t>바로가기</a:t>
            </a:r>
            <a:endParaRPr lang="ko-KR" altLang="en-US" sz="591" dirty="0">
              <a:solidFill>
                <a:schemeClr val="tx1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F86DFCC9-5680-ECB2-8433-268A17E3B89C}"/>
              </a:ext>
            </a:extLst>
          </p:cNvPr>
          <p:cNvSpPr/>
          <p:nvPr/>
        </p:nvSpPr>
        <p:spPr>
          <a:xfrm>
            <a:off x="8610335" y="3466235"/>
            <a:ext cx="1550007" cy="2362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747C43-669A-80CC-E3C2-30A60FB7EEEC}"/>
              </a:ext>
            </a:extLst>
          </p:cNvPr>
          <p:cNvSpPr txBox="1"/>
          <p:nvPr/>
        </p:nvSpPr>
        <p:spPr>
          <a:xfrm>
            <a:off x="9587776" y="3743693"/>
            <a:ext cx="748923" cy="24820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ko-KR" altLang="en-US" sz="1013" dirty="0"/>
              <a:t>항목 참고</a:t>
            </a:r>
            <a:endParaRPr lang="ko-KR" altLang="en-US" sz="1013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576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1F8CA-D4EC-5612-6395-83B5DC0C1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70F01860-DA56-3D5F-6383-61D146EA3AFB}"/>
              </a:ext>
            </a:extLst>
          </p:cNvPr>
          <p:cNvSpPr/>
          <p:nvPr/>
        </p:nvSpPr>
        <p:spPr>
          <a:xfrm>
            <a:off x="1830485" y="123711"/>
            <a:ext cx="8531031" cy="303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포털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-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특성안내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경기도 기후변화 시나리오</a:t>
            </a:r>
          </a:p>
        </p:txBody>
      </p:sp>
      <p:sp>
        <p:nvSpPr>
          <p:cNvPr id="70" name="말풍선: 모서리가 둥근 사각형 14">
            <a:extLst>
              <a:ext uri="{FF2B5EF4-FFF2-40B4-BE49-F238E27FC236}">
                <a16:creationId xmlns:a16="http://schemas.microsoft.com/office/drawing/2014/main" id="{1F70D342-B291-9650-1063-FF4D57E95439}"/>
              </a:ext>
            </a:extLst>
          </p:cNvPr>
          <p:cNvSpPr/>
          <p:nvPr/>
        </p:nvSpPr>
        <p:spPr>
          <a:xfrm>
            <a:off x="-128030" y="304414"/>
            <a:ext cx="1958515" cy="520022"/>
          </a:xfrm>
          <a:prstGeom prst="wedgeRoundRectCallout">
            <a:avLst>
              <a:gd name="adj1" fmla="val -21463"/>
              <a:gd name="adj2" fmla="val 96151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91" b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요소 선택 항목에 맞춰서 지도 및 차트 변경</a:t>
            </a:r>
            <a:endParaRPr lang="en-US" altLang="ko-KR" sz="759" dirty="0"/>
          </a:p>
        </p:txBody>
      </p:sp>
      <p:graphicFrame>
        <p:nvGraphicFramePr>
          <p:cNvPr id="145" name="표 144">
            <a:extLst>
              <a:ext uri="{FF2B5EF4-FFF2-40B4-BE49-F238E27FC236}">
                <a16:creationId xmlns:a16="http://schemas.microsoft.com/office/drawing/2014/main" id="{01C61D88-C85F-787E-49C4-94FE8FCCE2AC}"/>
              </a:ext>
            </a:extLst>
          </p:cNvPr>
          <p:cNvGraphicFramePr>
            <a:graphicFrameLocks noGrp="1"/>
          </p:cNvGraphicFramePr>
          <p:nvPr/>
        </p:nvGraphicFramePr>
        <p:xfrm>
          <a:off x="1695561" y="564425"/>
          <a:ext cx="8779731" cy="4110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1363">
                  <a:extLst>
                    <a:ext uri="{9D8B030D-6E8A-4147-A177-3AD203B41FA5}">
                      <a16:colId xmlns:a16="http://schemas.microsoft.com/office/drawing/2014/main" val="2137149064"/>
                    </a:ext>
                  </a:extLst>
                </a:gridCol>
                <a:gridCol w="874865">
                  <a:extLst>
                    <a:ext uri="{9D8B030D-6E8A-4147-A177-3AD203B41FA5}">
                      <a16:colId xmlns:a16="http://schemas.microsoft.com/office/drawing/2014/main" val="3355640171"/>
                    </a:ext>
                  </a:extLst>
                </a:gridCol>
                <a:gridCol w="854519">
                  <a:extLst>
                    <a:ext uri="{9D8B030D-6E8A-4147-A177-3AD203B41FA5}">
                      <a16:colId xmlns:a16="http://schemas.microsoft.com/office/drawing/2014/main" val="3866302176"/>
                    </a:ext>
                  </a:extLst>
                </a:gridCol>
                <a:gridCol w="1110436">
                  <a:extLst>
                    <a:ext uri="{9D8B030D-6E8A-4147-A177-3AD203B41FA5}">
                      <a16:colId xmlns:a16="http://schemas.microsoft.com/office/drawing/2014/main" val="619096627"/>
                    </a:ext>
                  </a:extLst>
                </a:gridCol>
                <a:gridCol w="1110436">
                  <a:extLst>
                    <a:ext uri="{9D8B030D-6E8A-4147-A177-3AD203B41FA5}">
                      <a16:colId xmlns:a16="http://schemas.microsoft.com/office/drawing/2014/main" val="4103462934"/>
                    </a:ext>
                  </a:extLst>
                </a:gridCol>
                <a:gridCol w="1110436">
                  <a:extLst>
                    <a:ext uri="{9D8B030D-6E8A-4147-A177-3AD203B41FA5}">
                      <a16:colId xmlns:a16="http://schemas.microsoft.com/office/drawing/2014/main" val="2172325365"/>
                    </a:ext>
                  </a:extLst>
                </a:gridCol>
                <a:gridCol w="973309">
                  <a:extLst>
                    <a:ext uri="{9D8B030D-6E8A-4147-A177-3AD203B41FA5}">
                      <a16:colId xmlns:a16="http://schemas.microsoft.com/office/drawing/2014/main" val="4291414162"/>
                    </a:ext>
                  </a:extLst>
                </a:gridCol>
                <a:gridCol w="967374">
                  <a:extLst>
                    <a:ext uri="{9D8B030D-6E8A-4147-A177-3AD203B41FA5}">
                      <a16:colId xmlns:a16="http://schemas.microsoft.com/office/drawing/2014/main" val="2448371319"/>
                    </a:ext>
                  </a:extLst>
                </a:gridCol>
                <a:gridCol w="956994">
                  <a:extLst>
                    <a:ext uri="{9D8B030D-6E8A-4147-A177-3AD203B41FA5}">
                      <a16:colId xmlns:a16="http://schemas.microsoft.com/office/drawing/2014/main" val="2476357064"/>
                    </a:ext>
                  </a:extLst>
                </a:gridCol>
              </a:tblGrid>
              <a:tr h="2957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en-US" altLang="ko-KR" sz="800" dirty="0"/>
                        <a:t>SSP </a:t>
                      </a:r>
                      <a:r>
                        <a:rPr lang="ko-KR" altLang="en-US" sz="800" dirty="0"/>
                        <a:t>시나리오</a:t>
                      </a:r>
                    </a:p>
                  </a:txBody>
                  <a:tcPr marL="38576" marR="38576" marT="19288" marB="1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기후요소</a:t>
                      </a:r>
                    </a:p>
                  </a:txBody>
                  <a:tcPr marL="38576" marR="38576" marT="19288" marB="1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기본요소</a:t>
                      </a:r>
                    </a:p>
                  </a:txBody>
                  <a:tcPr marL="38576" marR="38576" marT="19288" marB="1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2167402" rtl="0" eaLnBrk="1" latinLnBrk="1" hangingPunct="1">
                        <a:lnSpc>
                          <a:spcPct val="100000"/>
                        </a:lnSpc>
                      </a:pPr>
                      <a:r>
                        <a:rPr lang="ko-KR" altLang="en-US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극한기후지수</a:t>
                      </a:r>
                      <a:endParaRPr lang="en-US" altLang="ko-KR" sz="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2167402" rtl="0" eaLnBrk="1" latinLnBrk="1" hangingPunct="1">
                        <a:lnSpc>
                          <a:spcPct val="100000"/>
                        </a:lnSpc>
                      </a:pPr>
                      <a:r>
                        <a:rPr lang="en-US" altLang="ko-K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고온</a:t>
                      </a:r>
                      <a:r>
                        <a:rPr lang="en-US" altLang="ko-K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극한기후지수</a:t>
                      </a:r>
                      <a:endParaRPr lang="en-US" altLang="ko-KR" sz="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저온</a:t>
                      </a:r>
                      <a:r>
                        <a:rPr lang="en-US" altLang="ko-K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8576" marR="38576" marT="19288" marB="1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216740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극한기후지수</a:t>
                      </a:r>
                      <a:endParaRPr lang="en-US" altLang="ko-KR" sz="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216740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강수</a:t>
                      </a:r>
                      <a:r>
                        <a:rPr lang="en-US" altLang="ko-K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영향정보</a:t>
                      </a:r>
                      <a:endParaRPr lang="en-US" altLang="ko-KR" sz="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농업</a:t>
                      </a:r>
                      <a:r>
                        <a:rPr lang="en-US" altLang="ko-K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영향정보</a:t>
                      </a:r>
                      <a:endParaRPr lang="en-US" altLang="ko-KR" sz="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산림</a:t>
                      </a:r>
                      <a:r>
                        <a:rPr lang="en-US" altLang="ko-K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영향정보</a:t>
                      </a:r>
                      <a:endParaRPr lang="en-US" altLang="ko-KR" sz="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보건</a:t>
                      </a:r>
                      <a:r>
                        <a:rPr lang="en-US" altLang="ko-KR" sz="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8495063"/>
                  </a:ext>
                </a:extLst>
              </a:tr>
              <a:tr h="224948">
                <a:tc>
                  <a:txBody>
                    <a:bodyPr/>
                    <a:lstStyle/>
                    <a:p>
                      <a:pPr indent="180000" algn="l" latinLnBrk="1">
                        <a:lnSpc>
                          <a:spcPct val="150000"/>
                        </a:lnSpc>
                      </a:pPr>
                      <a:r>
                        <a:rPr lang="en-US" altLang="ko-KR" sz="700" dirty="0"/>
                        <a:t>SSP</a:t>
                      </a:r>
                      <a:r>
                        <a:rPr lang="ko-KR" altLang="en-US" sz="700" dirty="0"/>
                        <a:t> </a:t>
                      </a:r>
                      <a:r>
                        <a:rPr lang="en-US" altLang="ko-KR" sz="700" dirty="0"/>
                        <a:t>1-2.6</a:t>
                      </a:r>
                      <a:endParaRPr lang="ko-KR" altLang="en-US" sz="700" dirty="0"/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기본요소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평균기온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열대야일수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서리일수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강수강도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생육온도일수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(5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℃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최저기온지수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열지수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001497"/>
                  </a:ext>
                </a:extLst>
              </a:tr>
              <a:tr h="224948"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SSP 2-4.5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극한기후지수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최고기온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폭염일수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결빙일수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호우일수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80000" algn="l" defTabSz="2167402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생육온도일수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(10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℃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건조지수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불쾌지수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877570"/>
                  </a:ext>
                </a:extLst>
              </a:tr>
              <a:tr h="224948"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SSP 3-7.0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영향정보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최저기온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여름지수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한파일수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최대무강수지속기간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80000" algn="l" defTabSz="2167402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생육온도일수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(15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℃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유효강우지수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체감온도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여름철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3351280"/>
                  </a:ext>
                </a:extLst>
              </a:tr>
              <a:tr h="215322">
                <a:tc>
                  <a:txBody>
                    <a:bodyPr/>
                    <a:lstStyle/>
                    <a:p>
                      <a:pPr marL="0" marR="0" lvl="0" indent="180000" algn="l" defTabSz="2167402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SSP 5-8.5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강수량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여름일수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한랭일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일최다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강수량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80000" algn="l" defTabSz="2167402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유효적산온도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(5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℃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유효강우지수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봄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체감온도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겨울철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189017"/>
                  </a:ext>
                </a:extLst>
              </a:tr>
              <a:tr h="224948"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상대습도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식물성장가능기간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한랭야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계속기간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일최다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강수량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80000" algn="l" defTabSz="2167402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유효적산온도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(10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℃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유효강우지수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여름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열사병발생위험지수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7827461"/>
                  </a:ext>
                </a:extLst>
              </a:tr>
              <a:tr h="224948"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일사량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일교차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최대한랭야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계속기간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95</a:t>
                      </a: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퍼센타일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강수일수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80000" algn="l" defTabSz="2167402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유효적산온도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(15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℃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유효강우지수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가을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열체감지수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227575"/>
                  </a:ext>
                </a:extLst>
              </a:tr>
              <a:tr h="224948"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해수면온도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온난일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한랭야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99</a:t>
                      </a: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퍼센타일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강수일수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식물기간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유효강우지수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겨울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NET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평균온도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201417"/>
                  </a:ext>
                </a:extLst>
              </a:tr>
              <a:tr h="224948"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평균풍속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온난일 계속기간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일최고기온 </a:t>
                      </a: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연최소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일최고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기온 연 최대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작물기간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80000" algn="l" defTabSz="2167402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NET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평균온도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9172210"/>
                  </a:ext>
                </a:extLst>
              </a:tr>
              <a:tr h="224948"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최대풍속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최대온난일 계속기간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일최저기온 </a:t>
                      </a: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연최소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일최저기온 </a:t>
                      </a: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연최대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난방도일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180000" algn="l" defTabSz="2167402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NET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평균온도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277268"/>
                  </a:ext>
                </a:extLst>
              </a:tr>
              <a:tr h="224948"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표층염분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온난야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냉방도일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온열지수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평균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2074238"/>
                  </a:ext>
                </a:extLst>
              </a:tr>
              <a:tr h="224948"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해빙면적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온열지수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최고</a:t>
                      </a:r>
                      <a:r>
                        <a:rPr lang="en-US" altLang="ko-KR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309662"/>
                  </a:ext>
                </a:extLst>
              </a:tr>
              <a:tr h="224948"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해수면고도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2504346"/>
                  </a:ext>
                </a:extLst>
              </a:tr>
              <a:tr h="224948"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해면기압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1380266"/>
                  </a:ext>
                </a:extLst>
              </a:tr>
              <a:tr h="224948"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현지기압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631450"/>
                  </a:ext>
                </a:extLst>
              </a:tr>
              <a:tr h="224948"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r>
                        <a:rPr lang="ko-KR" altLang="en-US" sz="7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적설량</a:t>
                      </a: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042645"/>
                  </a:ext>
                </a:extLst>
              </a:tr>
              <a:tr h="224948"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8756562"/>
                  </a:ext>
                </a:extLst>
              </a:tr>
              <a:tr h="224948"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180000" algn="l" defTabSz="2167402" rtl="0" eaLnBrk="1" latinLnBrk="1" hangingPunct="1">
                        <a:lnSpc>
                          <a:spcPct val="150000"/>
                        </a:lnSpc>
                      </a:pPr>
                      <a:endParaRPr lang="ko-KR" altLang="en-US" sz="7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8576" marR="38576" marT="19288" marB="192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2935306"/>
                  </a:ext>
                </a:extLst>
              </a:tr>
            </a:tbl>
          </a:graphicData>
        </a:graphic>
      </p:graphicFrame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7FB4F9E4-3FBB-7984-8131-A03F076BBAEF}"/>
              </a:ext>
            </a:extLst>
          </p:cNvPr>
          <p:cNvSpPr/>
          <p:nvPr/>
        </p:nvSpPr>
        <p:spPr>
          <a:xfrm>
            <a:off x="1716708" y="941407"/>
            <a:ext cx="66303" cy="72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09CB4C1E-49AA-F69A-BE9C-E3F38BBCA98D}"/>
              </a:ext>
            </a:extLst>
          </p:cNvPr>
          <p:cNvSpPr/>
          <p:nvPr/>
        </p:nvSpPr>
        <p:spPr>
          <a:xfrm>
            <a:off x="1714698" y="1168445"/>
            <a:ext cx="66303" cy="72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52" name="직사각형 151">
            <a:extLst>
              <a:ext uri="{FF2B5EF4-FFF2-40B4-BE49-F238E27FC236}">
                <a16:creationId xmlns:a16="http://schemas.microsoft.com/office/drawing/2014/main" id="{A0184A3B-E30B-62C7-A4EF-3C34B4E7E24E}"/>
              </a:ext>
            </a:extLst>
          </p:cNvPr>
          <p:cNvSpPr/>
          <p:nvPr/>
        </p:nvSpPr>
        <p:spPr>
          <a:xfrm>
            <a:off x="1714698" y="1385436"/>
            <a:ext cx="66303" cy="72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2EBC1BB5-92BA-3789-D85D-54B1B864C84E}"/>
              </a:ext>
            </a:extLst>
          </p:cNvPr>
          <p:cNvSpPr/>
          <p:nvPr/>
        </p:nvSpPr>
        <p:spPr>
          <a:xfrm>
            <a:off x="1714698" y="1596406"/>
            <a:ext cx="66303" cy="72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54" name="직사각형 153">
            <a:extLst>
              <a:ext uri="{FF2B5EF4-FFF2-40B4-BE49-F238E27FC236}">
                <a16:creationId xmlns:a16="http://schemas.microsoft.com/office/drawing/2014/main" id="{078E2119-62C2-7525-063B-DF7A69FA0C2E}"/>
              </a:ext>
            </a:extLst>
          </p:cNvPr>
          <p:cNvSpPr/>
          <p:nvPr/>
        </p:nvSpPr>
        <p:spPr>
          <a:xfrm>
            <a:off x="2562077" y="928982"/>
            <a:ext cx="66303" cy="72330"/>
          </a:xfrm>
          <a:prstGeom prst="rect">
            <a:avLst/>
          </a:prstGeom>
          <a:solidFill>
            <a:srgbClr val="004A8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F9A8A340-D7D5-EF2D-20BC-5E5D11532C24}"/>
              </a:ext>
            </a:extLst>
          </p:cNvPr>
          <p:cNvSpPr/>
          <p:nvPr/>
        </p:nvSpPr>
        <p:spPr>
          <a:xfrm>
            <a:off x="2560066" y="1156019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89EFE483-FAFE-6E23-6AE1-9C596DE112DA}"/>
              </a:ext>
            </a:extLst>
          </p:cNvPr>
          <p:cNvSpPr/>
          <p:nvPr/>
        </p:nvSpPr>
        <p:spPr>
          <a:xfrm>
            <a:off x="2560066" y="1373011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A519A3E7-4072-B255-56A3-D62E93F4B0DE}"/>
              </a:ext>
            </a:extLst>
          </p:cNvPr>
          <p:cNvSpPr/>
          <p:nvPr/>
        </p:nvSpPr>
        <p:spPr>
          <a:xfrm>
            <a:off x="3413894" y="935472"/>
            <a:ext cx="66303" cy="72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7F0A3F69-525D-7A5C-007D-D968FD855CF3}"/>
              </a:ext>
            </a:extLst>
          </p:cNvPr>
          <p:cNvSpPr/>
          <p:nvPr/>
        </p:nvSpPr>
        <p:spPr>
          <a:xfrm>
            <a:off x="3411883" y="1162510"/>
            <a:ext cx="66303" cy="72330"/>
          </a:xfrm>
          <a:prstGeom prst="rect">
            <a:avLst/>
          </a:prstGeom>
          <a:solidFill>
            <a:srgbClr val="004A8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6501B41E-CB8A-65AD-989E-363502DB067D}"/>
              </a:ext>
            </a:extLst>
          </p:cNvPr>
          <p:cNvSpPr/>
          <p:nvPr/>
        </p:nvSpPr>
        <p:spPr>
          <a:xfrm>
            <a:off x="3411884" y="1379502"/>
            <a:ext cx="66303" cy="72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803E483B-94D3-B029-990F-40624D245BF3}"/>
              </a:ext>
            </a:extLst>
          </p:cNvPr>
          <p:cNvSpPr/>
          <p:nvPr/>
        </p:nvSpPr>
        <p:spPr>
          <a:xfrm>
            <a:off x="3411883" y="1590471"/>
            <a:ext cx="66303" cy="72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DD1EFCD6-C63A-9D65-4632-A6C508E75B3A}"/>
              </a:ext>
            </a:extLst>
          </p:cNvPr>
          <p:cNvSpPr/>
          <p:nvPr/>
        </p:nvSpPr>
        <p:spPr>
          <a:xfrm>
            <a:off x="3413894" y="1823531"/>
            <a:ext cx="66303" cy="72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B93EFD3F-54D8-D984-D389-DEDCA543D316}"/>
              </a:ext>
            </a:extLst>
          </p:cNvPr>
          <p:cNvSpPr/>
          <p:nvPr/>
        </p:nvSpPr>
        <p:spPr>
          <a:xfrm>
            <a:off x="3411883" y="2050568"/>
            <a:ext cx="66303" cy="72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C0A26EC5-D3BC-4D44-8CB7-DB1F0EA35EE5}"/>
              </a:ext>
            </a:extLst>
          </p:cNvPr>
          <p:cNvSpPr/>
          <p:nvPr/>
        </p:nvSpPr>
        <p:spPr>
          <a:xfrm>
            <a:off x="3411884" y="2267560"/>
            <a:ext cx="66303" cy="72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65" name="직사각형 164">
            <a:extLst>
              <a:ext uri="{FF2B5EF4-FFF2-40B4-BE49-F238E27FC236}">
                <a16:creationId xmlns:a16="http://schemas.microsoft.com/office/drawing/2014/main" id="{54B9E69F-390C-9A4A-ABBF-3EBFA9BE6CF6}"/>
              </a:ext>
            </a:extLst>
          </p:cNvPr>
          <p:cNvSpPr/>
          <p:nvPr/>
        </p:nvSpPr>
        <p:spPr>
          <a:xfrm>
            <a:off x="3411883" y="2478530"/>
            <a:ext cx="66303" cy="72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66" name="직사각형 165">
            <a:extLst>
              <a:ext uri="{FF2B5EF4-FFF2-40B4-BE49-F238E27FC236}">
                <a16:creationId xmlns:a16="http://schemas.microsoft.com/office/drawing/2014/main" id="{EE323AF7-A978-3216-413C-D00CF6D4074C}"/>
              </a:ext>
            </a:extLst>
          </p:cNvPr>
          <p:cNvSpPr/>
          <p:nvPr/>
        </p:nvSpPr>
        <p:spPr>
          <a:xfrm>
            <a:off x="1722736" y="941407"/>
            <a:ext cx="66303" cy="72330"/>
          </a:xfrm>
          <a:prstGeom prst="rect">
            <a:avLst/>
          </a:prstGeom>
          <a:solidFill>
            <a:srgbClr val="004A8D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0437CE6B-0D23-869E-9978-C35FE026D81D}"/>
              </a:ext>
            </a:extLst>
          </p:cNvPr>
          <p:cNvSpPr/>
          <p:nvPr/>
        </p:nvSpPr>
        <p:spPr>
          <a:xfrm>
            <a:off x="1720725" y="1168445"/>
            <a:ext cx="66303" cy="72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F3813CF0-CA48-40B3-9CB3-42D23A86B6A6}"/>
              </a:ext>
            </a:extLst>
          </p:cNvPr>
          <p:cNvSpPr/>
          <p:nvPr/>
        </p:nvSpPr>
        <p:spPr>
          <a:xfrm>
            <a:off x="1720726" y="1385436"/>
            <a:ext cx="66303" cy="72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69" name="직사각형 168">
            <a:extLst>
              <a:ext uri="{FF2B5EF4-FFF2-40B4-BE49-F238E27FC236}">
                <a16:creationId xmlns:a16="http://schemas.microsoft.com/office/drawing/2014/main" id="{97CCB590-CC03-AC5C-8C38-73740D479839}"/>
              </a:ext>
            </a:extLst>
          </p:cNvPr>
          <p:cNvSpPr/>
          <p:nvPr/>
        </p:nvSpPr>
        <p:spPr>
          <a:xfrm>
            <a:off x="1720725" y="1596406"/>
            <a:ext cx="66303" cy="72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78" name="직사각형 177">
            <a:extLst>
              <a:ext uri="{FF2B5EF4-FFF2-40B4-BE49-F238E27FC236}">
                <a16:creationId xmlns:a16="http://schemas.microsoft.com/office/drawing/2014/main" id="{A2F3B82F-8FEF-F791-387A-5DAD79586F26}"/>
              </a:ext>
            </a:extLst>
          </p:cNvPr>
          <p:cNvSpPr/>
          <p:nvPr/>
        </p:nvSpPr>
        <p:spPr>
          <a:xfrm>
            <a:off x="3411883" y="2712400"/>
            <a:ext cx="66303" cy="72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79" name="직사각형 178">
            <a:extLst>
              <a:ext uri="{FF2B5EF4-FFF2-40B4-BE49-F238E27FC236}">
                <a16:creationId xmlns:a16="http://schemas.microsoft.com/office/drawing/2014/main" id="{115D4E36-621B-EE24-2E16-C7709FC1D752}"/>
              </a:ext>
            </a:extLst>
          </p:cNvPr>
          <p:cNvSpPr/>
          <p:nvPr/>
        </p:nvSpPr>
        <p:spPr>
          <a:xfrm>
            <a:off x="3409873" y="2939438"/>
            <a:ext cx="66303" cy="72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FE231763-EFBC-8CCE-9954-F20DDB9CCB40}"/>
              </a:ext>
            </a:extLst>
          </p:cNvPr>
          <p:cNvSpPr/>
          <p:nvPr/>
        </p:nvSpPr>
        <p:spPr>
          <a:xfrm>
            <a:off x="3409873" y="3156429"/>
            <a:ext cx="66303" cy="72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81" name="직사각형 180">
            <a:extLst>
              <a:ext uri="{FF2B5EF4-FFF2-40B4-BE49-F238E27FC236}">
                <a16:creationId xmlns:a16="http://schemas.microsoft.com/office/drawing/2014/main" id="{46B0F5AE-032F-A250-838C-74146E5E7F53}"/>
              </a:ext>
            </a:extLst>
          </p:cNvPr>
          <p:cNvSpPr/>
          <p:nvPr/>
        </p:nvSpPr>
        <p:spPr>
          <a:xfrm>
            <a:off x="3409873" y="3367399"/>
            <a:ext cx="66303" cy="72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82" name="직사각형 181">
            <a:extLst>
              <a:ext uri="{FF2B5EF4-FFF2-40B4-BE49-F238E27FC236}">
                <a16:creationId xmlns:a16="http://schemas.microsoft.com/office/drawing/2014/main" id="{BAD3BDA5-51B6-D11F-651D-58140E83944D}"/>
              </a:ext>
            </a:extLst>
          </p:cNvPr>
          <p:cNvSpPr/>
          <p:nvPr/>
        </p:nvSpPr>
        <p:spPr>
          <a:xfrm>
            <a:off x="3411883" y="3597240"/>
            <a:ext cx="66303" cy="72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83" name="직사각형 182">
            <a:extLst>
              <a:ext uri="{FF2B5EF4-FFF2-40B4-BE49-F238E27FC236}">
                <a16:creationId xmlns:a16="http://schemas.microsoft.com/office/drawing/2014/main" id="{D330554C-C50D-68A2-3EF7-755D2791786B}"/>
              </a:ext>
            </a:extLst>
          </p:cNvPr>
          <p:cNvSpPr/>
          <p:nvPr/>
        </p:nvSpPr>
        <p:spPr>
          <a:xfrm>
            <a:off x="3409873" y="3824277"/>
            <a:ext cx="66303" cy="72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84" name="직사각형 183">
            <a:extLst>
              <a:ext uri="{FF2B5EF4-FFF2-40B4-BE49-F238E27FC236}">
                <a16:creationId xmlns:a16="http://schemas.microsoft.com/office/drawing/2014/main" id="{7494388E-DB52-E3D0-D578-8DFA25FF4552}"/>
              </a:ext>
            </a:extLst>
          </p:cNvPr>
          <p:cNvSpPr/>
          <p:nvPr/>
        </p:nvSpPr>
        <p:spPr>
          <a:xfrm>
            <a:off x="3409873" y="4041269"/>
            <a:ext cx="66303" cy="72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7E12D511-FBA0-21A7-5C4E-26599FA1B8E2}"/>
              </a:ext>
            </a:extLst>
          </p:cNvPr>
          <p:cNvSpPr/>
          <p:nvPr/>
        </p:nvSpPr>
        <p:spPr>
          <a:xfrm>
            <a:off x="4275381" y="941222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6DFE00A-14B3-3016-3771-AADFC46C2314}"/>
              </a:ext>
            </a:extLst>
          </p:cNvPr>
          <p:cNvSpPr/>
          <p:nvPr/>
        </p:nvSpPr>
        <p:spPr>
          <a:xfrm>
            <a:off x="4273371" y="1168259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88" name="직사각형 187">
            <a:extLst>
              <a:ext uri="{FF2B5EF4-FFF2-40B4-BE49-F238E27FC236}">
                <a16:creationId xmlns:a16="http://schemas.microsoft.com/office/drawing/2014/main" id="{DF6A43AC-6005-900F-2F10-1E7D6BCCE826}"/>
              </a:ext>
            </a:extLst>
          </p:cNvPr>
          <p:cNvSpPr/>
          <p:nvPr/>
        </p:nvSpPr>
        <p:spPr>
          <a:xfrm>
            <a:off x="4273371" y="1385251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89" name="직사각형 188">
            <a:extLst>
              <a:ext uri="{FF2B5EF4-FFF2-40B4-BE49-F238E27FC236}">
                <a16:creationId xmlns:a16="http://schemas.microsoft.com/office/drawing/2014/main" id="{369CD414-C788-7162-12EF-C011514A6AB3}"/>
              </a:ext>
            </a:extLst>
          </p:cNvPr>
          <p:cNvSpPr/>
          <p:nvPr/>
        </p:nvSpPr>
        <p:spPr>
          <a:xfrm>
            <a:off x="4273371" y="1596221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90" name="직사각형 189">
            <a:extLst>
              <a:ext uri="{FF2B5EF4-FFF2-40B4-BE49-F238E27FC236}">
                <a16:creationId xmlns:a16="http://schemas.microsoft.com/office/drawing/2014/main" id="{438FD321-C28B-7248-98E0-BA2EFB7CB494}"/>
              </a:ext>
            </a:extLst>
          </p:cNvPr>
          <p:cNvSpPr/>
          <p:nvPr/>
        </p:nvSpPr>
        <p:spPr>
          <a:xfrm>
            <a:off x="4275381" y="1820490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91" name="직사각형 190">
            <a:extLst>
              <a:ext uri="{FF2B5EF4-FFF2-40B4-BE49-F238E27FC236}">
                <a16:creationId xmlns:a16="http://schemas.microsoft.com/office/drawing/2014/main" id="{024E3AE8-544F-F6F6-1DBF-7FB1D493CA0A}"/>
              </a:ext>
            </a:extLst>
          </p:cNvPr>
          <p:cNvSpPr/>
          <p:nvPr/>
        </p:nvSpPr>
        <p:spPr>
          <a:xfrm>
            <a:off x="4273371" y="2047528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20E16F99-B456-33A8-C96B-414607869771}"/>
              </a:ext>
            </a:extLst>
          </p:cNvPr>
          <p:cNvSpPr/>
          <p:nvPr/>
        </p:nvSpPr>
        <p:spPr>
          <a:xfrm>
            <a:off x="4273371" y="2264520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25DDB08B-A6A6-D9B2-A9E0-86B7CEF47914}"/>
              </a:ext>
            </a:extLst>
          </p:cNvPr>
          <p:cNvSpPr/>
          <p:nvPr/>
        </p:nvSpPr>
        <p:spPr>
          <a:xfrm>
            <a:off x="5382864" y="916491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23325269-D917-2D1D-62DA-296BA4B1F950}"/>
              </a:ext>
            </a:extLst>
          </p:cNvPr>
          <p:cNvSpPr/>
          <p:nvPr/>
        </p:nvSpPr>
        <p:spPr>
          <a:xfrm>
            <a:off x="5377840" y="1168445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95" name="직사각형 194">
            <a:extLst>
              <a:ext uri="{FF2B5EF4-FFF2-40B4-BE49-F238E27FC236}">
                <a16:creationId xmlns:a16="http://schemas.microsoft.com/office/drawing/2014/main" id="{07836A2B-A0A8-DC81-2A49-1F3EC1606F05}"/>
              </a:ext>
            </a:extLst>
          </p:cNvPr>
          <p:cNvSpPr/>
          <p:nvPr/>
        </p:nvSpPr>
        <p:spPr>
          <a:xfrm>
            <a:off x="5375829" y="1395482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96" name="직사각형 195">
            <a:extLst>
              <a:ext uri="{FF2B5EF4-FFF2-40B4-BE49-F238E27FC236}">
                <a16:creationId xmlns:a16="http://schemas.microsoft.com/office/drawing/2014/main" id="{B1BF25F5-C9C3-65D9-C2EE-6678B7B358B7}"/>
              </a:ext>
            </a:extLst>
          </p:cNvPr>
          <p:cNvSpPr/>
          <p:nvPr/>
        </p:nvSpPr>
        <p:spPr>
          <a:xfrm>
            <a:off x="5375830" y="1612474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0F3ED547-CA2B-0B63-840D-A282729497FF}"/>
              </a:ext>
            </a:extLst>
          </p:cNvPr>
          <p:cNvSpPr/>
          <p:nvPr/>
        </p:nvSpPr>
        <p:spPr>
          <a:xfrm>
            <a:off x="5375829" y="1823444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98" name="직사각형 197">
            <a:extLst>
              <a:ext uri="{FF2B5EF4-FFF2-40B4-BE49-F238E27FC236}">
                <a16:creationId xmlns:a16="http://schemas.microsoft.com/office/drawing/2014/main" id="{55410E2B-063B-EBB8-832C-4ED857A596C8}"/>
              </a:ext>
            </a:extLst>
          </p:cNvPr>
          <p:cNvSpPr/>
          <p:nvPr/>
        </p:nvSpPr>
        <p:spPr>
          <a:xfrm>
            <a:off x="5377840" y="2057007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99" name="직사각형 198">
            <a:extLst>
              <a:ext uri="{FF2B5EF4-FFF2-40B4-BE49-F238E27FC236}">
                <a16:creationId xmlns:a16="http://schemas.microsoft.com/office/drawing/2014/main" id="{94464F45-5261-6A01-6E52-4F2775C19C49}"/>
              </a:ext>
            </a:extLst>
          </p:cNvPr>
          <p:cNvSpPr/>
          <p:nvPr/>
        </p:nvSpPr>
        <p:spPr>
          <a:xfrm>
            <a:off x="5375829" y="2284044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200" name="직사각형 199">
            <a:extLst>
              <a:ext uri="{FF2B5EF4-FFF2-40B4-BE49-F238E27FC236}">
                <a16:creationId xmlns:a16="http://schemas.microsoft.com/office/drawing/2014/main" id="{933B9307-D772-6A2F-C081-A1EA107BED21}"/>
              </a:ext>
            </a:extLst>
          </p:cNvPr>
          <p:cNvSpPr/>
          <p:nvPr/>
        </p:nvSpPr>
        <p:spPr>
          <a:xfrm>
            <a:off x="5375830" y="2501036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5CF4A49F-DB99-EB2C-AC66-1F8C5B60C3B6}"/>
              </a:ext>
            </a:extLst>
          </p:cNvPr>
          <p:cNvSpPr/>
          <p:nvPr/>
        </p:nvSpPr>
        <p:spPr>
          <a:xfrm>
            <a:off x="5375829" y="2712006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06" name="직사각형 205">
            <a:extLst>
              <a:ext uri="{FF2B5EF4-FFF2-40B4-BE49-F238E27FC236}">
                <a16:creationId xmlns:a16="http://schemas.microsoft.com/office/drawing/2014/main" id="{BD8563C1-0DC8-3163-5526-BE209AF3E8BB}"/>
              </a:ext>
            </a:extLst>
          </p:cNvPr>
          <p:cNvSpPr/>
          <p:nvPr/>
        </p:nvSpPr>
        <p:spPr>
          <a:xfrm>
            <a:off x="7595768" y="953277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259A0BCD-1E85-0919-0654-30221612A7DF}"/>
              </a:ext>
            </a:extLst>
          </p:cNvPr>
          <p:cNvSpPr/>
          <p:nvPr/>
        </p:nvSpPr>
        <p:spPr>
          <a:xfrm>
            <a:off x="7593757" y="1180315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13E0F2B6-13D6-F871-D2AD-4733D0595C80}"/>
              </a:ext>
            </a:extLst>
          </p:cNvPr>
          <p:cNvSpPr/>
          <p:nvPr/>
        </p:nvSpPr>
        <p:spPr>
          <a:xfrm>
            <a:off x="7593758" y="1397306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209" name="직사각형 208">
            <a:extLst>
              <a:ext uri="{FF2B5EF4-FFF2-40B4-BE49-F238E27FC236}">
                <a16:creationId xmlns:a16="http://schemas.microsoft.com/office/drawing/2014/main" id="{C93D325A-18F4-40CF-2629-07EF75E5BBAE}"/>
              </a:ext>
            </a:extLst>
          </p:cNvPr>
          <p:cNvSpPr/>
          <p:nvPr/>
        </p:nvSpPr>
        <p:spPr>
          <a:xfrm>
            <a:off x="7593757" y="1608276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10" name="직사각형 209">
            <a:extLst>
              <a:ext uri="{FF2B5EF4-FFF2-40B4-BE49-F238E27FC236}">
                <a16:creationId xmlns:a16="http://schemas.microsoft.com/office/drawing/2014/main" id="{2B61C9C4-71E6-3F3F-A772-D369782D6F7B}"/>
              </a:ext>
            </a:extLst>
          </p:cNvPr>
          <p:cNvSpPr/>
          <p:nvPr/>
        </p:nvSpPr>
        <p:spPr>
          <a:xfrm>
            <a:off x="7594760" y="1832546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11" name="직사각형 210">
            <a:extLst>
              <a:ext uri="{FF2B5EF4-FFF2-40B4-BE49-F238E27FC236}">
                <a16:creationId xmlns:a16="http://schemas.microsoft.com/office/drawing/2014/main" id="{4E2DA267-F906-1EF1-5EC6-D3D7927309E9}"/>
              </a:ext>
            </a:extLst>
          </p:cNvPr>
          <p:cNvSpPr/>
          <p:nvPr/>
        </p:nvSpPr>
        <p:spPr>
          <a:xfrm>
            <a:off x="7592750" y="2059583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0209F07-4F1D-EAF9-FF5B-59BF4620C54A}"/>
              </a:ext>
            </a:extLst>
          </p:cNvPr>
          <p:cNvSpPr/>
          <p:nvPr/>
        </p:nvSpPr>
        <p:spPr>
          <a:xfrm>
            <a:off x="7592750" y="2276575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213" name="직사각형 212">
            <a:extLst>
              <a:ext uri="{FF2B5EF4-FFF2-40B4-BE49-F238E27FC236}">
                <a16:creationId xmlns:a16="http://schemas.microsoft.com/office/drawing/2014/main" id="{4DCCD97D-1597-B293-A984-172EED03E8A8}"/>
              </a:ext>
            </a:extLst>
          </p:cNvPr>
          <p:cNvSpPr/>
          <p:nvPr/>
        </p:nvSpPr>
        <p:spPr>
          <a:xfrm>
            <a:off x="7592750" y="2487544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2CEB9639-685A-A1B8-E7BD-8BB88640E173}"/>
              </a:ext>
            </a:extLst>
          </p:cNvPr>
          <p:cNvSpPr/>
          <p:nvPr/>
        </p:nvSpPr>
        <p:spPr>
          <a:xfrm>
            <a:off x="7597779" y="2714652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84B06DA7-F64A-BA85-3AC7-A1361C5DEC65}"/>
              </a:ext>
            </a:extLst>
          </p:cNvPr>
          <p:cNvSpPr/>
          <p:nvPr/>
        </p:nvSpPr>
        <p:spPr>
          <a:xfrm>
            <a:off x="7595768" y="2941689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6D2F7ED1-4C67-5845-8B3C-9A97373A0B86}"/>
              </a:ext>
            </a:extLst>
          </p:cNvPr>
          <p:cNvSpPr/>
          <p:nvPr/>
        </p:nvSpPr>
        <p:spPr>
          <a:xfrm>
            <a:off x="8571486" y="953277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19" name="직사각형 218">
            <a:extLst>
              <a:ext uri="{FF2B5EF4-FFF2-40B4-BE49-F238E27FC236}">
                <a16:creationId xmlns:a16="http://schemas.microsoft.com/office/drawing/2014/main" id="{07211377-25CE-60EE-8707-D0D32C07A9EA}"/>
              </a:ext>
            </a:extLst>
          </p:cNvPr>
          <p:cNvSpPr/>
          <p:nvPr/>
        </p:nvSpPr>
        <p:spPr>
          <a:xfrm>
            <a:off x="8569475" y="1180315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220" name="직사각형 219">
            <a:extLst>
              <a:ext uri="{FF2B5EF4-FFF2-40B4-BE49-F238E27FC236}">
                <a16:creationId xmlns:a16="http://schemas.microsoft.com/office/drawing/2014/main" id="{F71481C8-35C8-9901-2A02-8C666E649FD1}"/>
              </a:ext>
            </a:extLst>
          </p:cNvPr>
          <p:cNvSpPr/>
          <p:nvPr/>
        </p:nvSpPr>
        <p:spPr>
          <a:xfrm>
            <a:off x="8569476" y="1397306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221" name="직사각형 220">
            <a:extLst>
              <a:ext uri="{FF2B5EF4-FFF2-40B4-BE49-F238E27FC236}">
                <a16:creationId xmlns:a16="http://schemas.microsoft.com/office/drawing/2014/main" id="{C1A35953-3B04-5549-9B3F-0782A700FD54}"/>
              </a:ext>
            </a:extLst>
          </p:cNvPr>
          <p:cNvSpPr/>
          <p:nvPr/>
        </p:nvSpPr>
        <p:spPr>
          <a:xfrm>
            <a:off x="8569475" y="1608276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26" name="직사각형 225">
            <a:extLst>
              <a:ext uri="{FF2B5EF4-FFF2-40B4-BE49-F238E27FC236}">
                <a16:creationId xmlns:a16="http://schemas.microsoft.com/office/drawing/2014/main" id="{F7B3F5FF-DBAD-E4CF-9359-BD74E9CBED7A}"/>
              </a:ext>
            </a:extLst>
          </p:cNvPr>
          <p:cNvSpPr/>
          <p:nvPr/>
        </p:nvSpPr>
        <p:spPr>
          <a:xfrm>
            <a:off x="8568469" y="1829281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27" name="직사각형 226">
            <a:extLst>
              <a:ext uri="{FF2B5EF4-FFF2-40B4-BE49-F238E27FC236}">
                <a16:creationId xmlns:a16="http://schemas.microsoft.com/office/drawing/2014/main" id="{3B35DE0A-73C9-C1C1-82EA-D5E18C053559}"/>
              </a:ext>
            </a:extLst>
          </p:cNvPr>
          <p:cNvSpPr/>
          <p:nvPr/>
        </p:nvSpPr>
        <p:spPr>
          <a:xfrm>
            <a:off x="8566459" y="2056319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47388D8F-DAB3-2AFE-D059-1B36A71424DB}"/>
              </a:ext>
            </a:extLst>
          </p:cNvPr>
          <p:cNvSpPr/>
          <p:nvPr/>
        </p:nvSpPr>
        <p:spPr>
          <a:xfrm>
            <a:off x="8566459" y="2273311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F81135B1-5B2E-A894-D1BB-160C23C0C273}"/>
              </a:ext>
            </a:extLst>
          </p:cNvPr>
          <p:cNvSpPr/>
          <p:nvPr/>
        </p:nvSpPr>
        <p:spPr>
          <a:xfrm>
            <a:off x="9533369" y="960716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F6523E72-7F0C-9137-0A16-994F43DA13D7}"/>
              </a:ext>
            </a:extLst>
          </p:cNvPr>
          <p:cNvSpPr/>
          <p:nvPr/>
        </p:nvSpPr>
        <p:spPr>
          <a:xfrm>
            <a:off x="9531358" y="1187754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A33193E3-0B58-01A4-FD0D-61D0BF6F0558}"/>
              </a:ext>
            </a:extLst>
          </p:cNvPr>
          <p:cNvSpPr/>
          <p:nvPr/>
        </p:nvSpPr>
        <p:spPr>
          <a:xfrm>
            <a:off x="9531358" y="1404746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233" name="직사각형 232">
            <a:extLst>
              <a:ext uri="{FF2B5EF4-FFF2-40B4-BE49-F238E27FC236}">
                <a16:creationId xmlns:a16="http://schemas.microsoft.com/office/drawing/2014/main" id="{1E50906C-2FD6-98D3-1F3F-9BD8E3142A15}"/>
              </a:ext>
            </a:extLst>
          </p:cNvPr>
          <p:cNvSpPr/>
          <p:nvPr/>
        </p:nvSpPr>
        <p:spPr>
          <a:xfrm>
            <a:off x="9531358" y="1615715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34" name="직사각형 233">
            <a:extLst>
              <a:ext uri="{FF2B5EF4-FFF2-40B4-BE49-F238E27FC236}">
                <a16:creationId xmlns:a16="http://schemas.microsoft.com/office/drawing/2014/main" id="{52082CE1-D14C-9179-A009-AC3FCF5FEA29}"/>
              </a:ext>
            </a:extLst>
          </p:cNvPr>
          <p:cNvSpPr/>
          <p:nvPr/>
        </p:nvSpPr>
        <p:spPr>
          <a:xfrm>
            <a:off x="9531860" y="1836721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35" name="직사각형 234">
            <a:extLst>
              <a:ext uri="{FF2B5EF4-FFF2-40B4-BE49-F238E27FC236}">
                <a16:creationId xmlns:a16="http://schemas.microsoft.com/office/drawing/2014/main" id="{1175E1A5-44AE-0B8B-86CE-9267E4CECFD5}"/>
              </a:ext>
            </a:extLst>
          </p:cNvPr>
          <p:cNvSpPr/>
          <p:nvPr/>
        </p:nvSpPr>
        <p:spPr>
          <a:xfrm>
            <a:off x="9529849" y="2063758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53081BA5-954D-BE86-EEAB-33F895068784}"/>
              </a:ext>
            </a:extLst>
          </p:cNvPr>
          <p:cNvSpPr/>
          <p:nvPr/>
        </p:nvSpPr>
        <p:spPr>
          <a:xfrm>
            <a:off x="9529850" y="2280750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44115071-A0E7-DE16-ADDC-19EE73A18E60}"/>
              </a:ext>
            </a:extLst>
          </p:cNvPr>
          <p:cNvSpPr/>
          <p:nvPr/>
        </p:nvSpPr>
        <p:spPr>
          <a:xfrm>
            <a:off x="9529849" y="2491720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38" name="직사각형 237">
            <a:extLst>
              <a:ext uri="{FF2B5EF4-FFF2-40B4-BE49-F238E27FC236}">
                <a16:creationId xmlns:a16="http://schemas.microsoft.com/office/drawing/2014/main" id="{3EE32682-EA43-B6F6-2B1B-B63873C0530A}"/>
              </a:ext>
            </a:extLst>
          </p:cNvPr>
          <p:cNvSpPr/>
          <p:nvPr/>
        </p:nvSpPr>
        <p:spPr>
          <a:xfrm>
            <a:off x="9531860" y="2730205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0AA696C5-0A6F-F9FB-F525-576D950748D7}"/>
              </a:ext>
            </a:extLst>
          </p:cNvPr>
          <p:cNvSpPr/>
          <p:nvPr/>
        </p:nvSpPr>
        <p:spPr>
          <a:xfrm>
            <a:off x="9529849" y="2957242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240" name="직사각형 239">
            <a:extLst>
              <a:ext uri="{FF2B5EF4-FFF2-40B4-BE49-F238E27FC236}">
                <a16:creationId xmlns:a16="http://schemas.microsoft.com/office/drawing/2014/main" id="{2AD3A3AC-F3C3-9386-8DDB-100D5A29AD1D}"/>
              </a:ext>
            </a:extLst>
          </p:cNvPr>
          <p:cNvSpPr/>
          <p:nvPr/>
        </p:nvSpPr>
        <p:spPr>
          <a:xfrm>
            <a:off x="9529850" y="3174234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242" name="사각형: 둥근 모서리 241">
            <a:extLst>
              <a:ext uri="{FF2B5EF4-FFF2-40B4-BE49-F238E27FC236}">
                <a16:creationId xmlns:a16="http://schemas.microsoft.com/office/drawing/2014/main" id="{08F17335-7185-C0FA-7FAD-20C647F786CF}"/>
              </a:ext>
            </a:extLst>
          </p:cNvPr>
          <p:cNvSpPr/>
          <p:nvPr/>
        </p:nvSpPr>
        <p:spPr>
          <a:xfrm>
            <a:off x="4151255" y="992237"/>
            <a:ext cx="45133" cy="12885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43" name="이등변 삼각형 242">
            <a:extLst>
              <a:ext uri="{FF2B5EF4-FFF2-40B4-BE49-F238E27FC236}">
                <a16:creationId xmlns:a16="http://schemas.microsoft.com/office/drawing/2014/main" id="{5607109A-EFCF-DBC3-DEEA-92F09FDE0E04}"/>
              </a:ext>
            </a:extLst>
          </p:cNvPr>
          <p:cNvSpPr/>
          <p:nvPr/>
        </p:nvSpPr>
        <p:spPr>
          <a:xfrm rot="10800000">
            <a:off x="4151255" y="2308046"/>
            <a:ext cx="45133" cy="3890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44" name="이등변 삼각형 243">
            <a:extLst>
              <a:ext uri="{FF2B5EF4-FFF2-40B4-BE49-F238E27FC236}">
                <a16:creationId xmlns:a16="http://schemas.microsoft.com/office/drawing/2014/main" id="{8F88B1F4-8E23-212E-85D0-3DF26C726C43}"/>
              </a:ext>
            </a:extLst>
          </p:cNvPr>
          <p:cNvSpPr/>
          <p:nvPr/>
        </p:nvSpPr>
        <p:spPr>
          <a:xfrm>
            <a:off x="4151255" y="937579"/>
            <a:ext cx="45133" cy="3890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51" name="사각형: 둥근 모서리 250">
            <a:extLst>
              <a:ext uri="{FF2B5EF4-FFF2-40B4-BE49-F238E27FC236}">
                <a16:creationId xmlns:a16="http://schemas.microsoft.com/office/drawing/2014/main" id="{4DA3D8D5-ECF7-60C2-0850-FD8540D00EE5}"/>
              </a:ext>
            </a:extLst>
          </p:cNvPr>
          <p:cNvSpPr/>
          <p:nvPr/>
        </p:nvSpPr>
        <p:spPr>
          <a:xfrm>
            <a:off x="5273119" y="994601"/>
            <a:ext cx="45133" cy="12885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52" name="이등변 삼각형 251">
            <a:extLst>
              <a:ext uri="{FF2B5EF4-FFF2-40B4-BE49-F238E27FC236}">
                <a16:creationId xmlns:a16="http://schemas.microsoft.com/office/drawing/2014/main" id="{CE3D0CB3-AFF6-2E19-BAE9-45A217A4F19E}"/>
              </a:ext>
            </a:extLst>
          </p:cNvPr>
          <p:cNvSpPr/>
          <p:nvPr/>
        </p:nvSpPr>
        <p:spPr>
          <a:xfrm rot="10800000">
            <a:off x="5273119" y="2310410"/>
            <a:ext cx="45133" cy="3890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53" name="이등변 삼각형 252">
            <a:extLst>
              <a:ext uri="{FF2B5EF4-FFF2-40B4-BE49-F238E27FC236}">
                <a16:creationId xmlns:a16="http://schemas.microsoft.com/office/drawing/2014/main" id="{4F5B6569-33FD-DF49-4A2E-4B970A015833}"/>
              </a:ext>
            </a:extLst>
          </p:cNvPr>
          <p:cNvSpPr/>
          <p:nvPr/>
        </p:nvSpPr>
        <p:spPr>
          <a:xfrm>
            <a:off x="5273119" y="939943"/>
            <a:ext cx="45133" cy="3890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54" name="사각형: 둥근 모서리 253">
            <a:extLst>
              <a:ext uri="{FF2B5EF4-FFF2-40B4-BE49-F238E27FC236}">
                <a16:creationId xmlns:a16="http://schemas.microsoft.com/office/drawing/2014/main" id="{3000E9A3-445F-330B-DD2E-72DD0AA5D4ED}"/>
              </a:ext>
            </a:extLst>
          </p:cNvPr>
          <p:cNvSpPr/>
          <p:nvPr/>
        </p:nvSpPr>
        <p:spPr>
          <a:xfrm>
            <a:off x="8464635" y="992237"/>
            <a:ext cx="45133" cy="12885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55" name="이등변 삼각형 254">
            <a:extLst>
              <a:ext uri="{FF2B5EF4-FFF2-40B4-BE49-F238E27FC236}">
                <a16:creationId xmlns:a16="http://schemas.microsoft.com/office/drawing/2014/main" id="{CE2CC5DA-8EB8-DA30-3F84-9AB4428F23EB}"/>
              </a:ext>
            </a:extLst>
          </p:cNvPr>
          <p:cNvSpPr/>
          <p:nvPr/>
        </p:nvSpPr>
        <p:spPr>
          <a:xfrm rot="10800000">
            <a:off x="8464635" y="2308046"/>
            <a:ext cx="45133" cy="3890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56" name="이등변 삼각형 255">
            <a:extLst>
              <a:ext uri="{FF2B5EF4-FFF2-40B4-BE49-F238E27FC236}">
                <a16:creationId xmlns:a16="http://schemas.microsoft.com/office/drawing/2014/main" id="{7BF5F028-765E-6BEE-0BB9-3B3254BCE443}"/>
              </a:ext>
            </a:extLst>
          </p:cNvPr>
          <p:cNvSpPr/>
          <p:nvPr/>
        </p:nvSpPr>
        <p:spPr>
          <a:xfrm>
            <a:off x="8464635" y="937579"/>
            <a:ext cx="45133" cy="3890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57" name="사각형: 둥근 모서리 256">
            <a:extLst>
              <a:ext uri="{FF2B5EF4-FFF2-40B4-BE49-F238E27FC236}">
                <a16:creationId xmlns:a16="http://schemas.microsoft.com/office/drawing/2014/main" id="{DDAF84A1-55DE-5EE1-49D7-39C1EBAC1BFA}"/>
              </a:ext>
            </a:extLst>
          </p:cNvPr>
          <p:cNvSpPr/>
          <p:nvPr/>
        </p:nvSpPr>
        <p:spPr>
          <a:xfrm>
            <a:off x="9426612" y="994601"/>
            <a:ext cx="45133" cy="12885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58" name="이등변 삼각형 257">
            <a:extLst>
              <a:ext uri="{FF2B5EF4-FFF2-40B4-BE49-F238E27FC236}">
                <a16:creationId xmlns:a16="http://schemas.microsoft.com/office/drawing/2014/main" id="{A14BC7C0-57E6-3AF7-EB1A-0E52AF041865}"/>
              </a:ext>
            </a:extLst>
          </p:cNvPr>
          <p:cNvSpPr/>
          <p:nvPr/>
        </p:nvSpPr>
        <p:spPr>
          <a:xfrm rot="10800000">
            <a:off x="9426612" y="2310410"/>
            <a:ext cx="45133" cy="3890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59" name="이등변 삼각형 258">
            <a:extLst>
              <a:ext uri="{FF2B5EF4-FFF2-40B4-BE49-F238E27FC236}">
                <a16:creationId xmlns:a16="http://schemas.microsoft.com/office/drawing/2014/main" id="{DF42DBFE-629E-7830-FA73-50CCEC83EB51}"/>
              </a:ext>
            </a:extLst>
          </p:cNvPr>
          <p:cNvSpPr/>
          <p:nvPr/>
        </p:nvSpPr>
        <p:spPr>
          <a:xfrm>
            <a:off x="9426612" y="939943"/>
            <a:ext cx="45133" cy="3890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60" name="사각형: 둥근 모서리 259">
            <a:extLst>
              <a:ext uri="{FF2B5EF4-FFF2-40B4-BE49-F238E27FC236}">
                <a16:creationId xmlns:a16="http://schemas.microsoft.com/office/drawing/2014/main" id="{35C00541-E5CA-BE02-47B8-D8A4D25829C7}"/>
              </a:ext>
            </a:extLst>
          </p:cNvPr>
          <p:cNvSpPr/>
          <p:nvPr/>
        </p:nvSpPr>
        <p:spPr>
          <a:xfrm>
            <a:off x="10410606" y="994601"/>
            <a:ext cx="45133" cy="12885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61" name="이등변 삼각형 260">
            <a:extLst>
              <a:ext uri="{FF2B5EF4-FFF2-40B4-BE49-F238E27FC236}">
                <a16:creationId xmlns:a16="http://schemas.microsoft.com/office/drawing/2014/main" id="{D588E925-1594-E995-0159-96AE6D36435D}"/>
              </a:ext>
            </a:extLst>
          </p:cNvPr>
          <p:cNvSpPr/>
          <p:nvPr/>
        </p:nvSpPr>
        <p:spPr>
          <a:xfrm rot="10800000">
            <a:off x="10410606" y="2310410"/>
            <a:ext cx="45133" cy="3890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62" name="이등변 삼각형 261">
            <a:extLst>
              <a:ext uri="{FF2B5EF4-FFF2-40B4-BE49-F238E27FC236}">
                <a16:creationId xmlns:a16="http://schemas.microsoft.com/office/drawing/2014/main" id="{A956DC0C-E7E6-7C6A-C06A-EEDADCEB4D6B}"/>
              </a:ext>
            </a:extLst>
          </p:cNvPr>
          <p:cNvSpPr/>
          <p:nvPr/>
        </p:nvSpPr>
        <p:spPr>
          <a:xfrm>
            <a:off x="10410606" y="939943"/>
            <a:ext cx="45133" cy="3890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61A4B6-B70A-4DD2-9AF1-709D17DFE7B7}"/>
              </a:ext>
            </a:extLst>
          </p:cNvPr>
          <p:cNvSpPr txBox="1"/>
          <p:nvPr/>
        </p:nvSpPr>
        <p:spPr>
          <a:xfrm>
            <a:off x="6510358" y="187181"/>
            <a:ext cx="3778599" cy="40408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ko-KR" altLang="en-US" sz="1013" dirty="0"/>
              <a:t>기후요소 중 기본요소 항목 선택하면</a:t>
            </a:r>
            <a:endParaRPr lang="en-US" altLang="ko-KR" sz="1013" dirty="0"/>
          </a:p>
          <a:p>
            <a:r>
              <a:rPr lang="ko-KR" altLang="en-US" sz="1013" dirty="0"/>
              <a:t>극한기후지수</a:t>
            </a:r>
            <a:r>
              <a:rPr lang="en-US" altLang="ko-KR" sz="1013" dirty="0"/>
              <a:t>, </a:t>
            </a:r>
            <a:r>
              <a:rPr lang="ko-KR" altLang="en-US" sz="1013" dirty="0"/>
              <a:t>영향정보 관련 요소는 선택할 수 없게 회색처리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26B0212-3C57-6BA2-5D2D-F53DB76E7096}"/>
              </a:ext>
            </a:extLst>
          </p:cNvPr>
          <p:cNvSpPr/>
          <p:nvPr/>
        </p:nvSpPr>
        <p:spPr>
          <a:xfrm>
            <a:off x="1524111" y="2432689"/>
            <a:ext cx="9031001" cy="2425569"/>
          </a:xfrm>
          <a:prstGeom prst="rect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F2E496-34BE-8445-66F2-D506B791A3FD}"/>
              </a:ext>
            </a:extLst>
          </p:cNvPr>
          <p:cNvSpPr txBox="1"/>
          <p:nvPr/>
        </p:nvSpPr>
        <p:spPr>
          <a:xfrm>
            <a:off x="6098991" y="5007647"/>
            <a:ext cx="3520516" cy="24820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ko-KR" altLang="en-US" sz="1013" dirty="0"/>
              <a:t>항목은 </a:t>
            </a:r>
            <a:r>
              <a:rPr lang="en-US" altLang="ko-KR" sz="1013" dirty="0"/>
              <a:t>7</a:t>
            </a:r>
            <a:r>
              <a:rPr lang="ko-KR" altLang="en-US" sz="1013" dirty="0"/>
              <a:t>개까지 보이고 그 아래는 스크롤로 내릴 수 있게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747E983-0873-5F96-38C6-B68C08314C10}"/>
              </a:ext>
            </a:extLst>
          </p:cNvPr>
          <p:cNvSpPr/>
          <p:nvPr/>
        </p:nvSpPr>
        <p:spPr>
          <a:xfrm>
            <a:off x="6502167" y="916491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DD7BBD-6272-71BD-C71A-CA86F37CFBA1}"/>
              </a:ext>
            </a:extLst>
          </p:cNvPr>
          <p:cNvSpPr/>
          <p:nvPr/>
        </p:nvSpPr>
        <p:spPr>
          <a:xfrm>
            <a:off x="6497143" y="1168445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D8F43CC-4F01-9E41-C67F-44A2770864DF}"/>
              </a:ext>
            </a:extLst>
          </p:cNvPr>
          <p:cNvSpPr/>
          <p:nvPr/>
        </p:nvSpPr>
        <p:spPr>
          <a:xfrm>
            <a:off x="6495132" y="1395482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FD1D9D9-0F23-BA50-C420-1859D7F21A77}"/>
              </a:ext>
            </a:extLst>
          </p:cNvPr>
          <p:cNvSpPr/>
          <p:nvPr/>
        </p:nvSpPr>
        <p:spPr>
          <a:xfrm>
            <a:off x="6495133" y="1612474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2C3195F-8ED9-7C76-051D-2FE81D14B949}"/>
              </a:ext>
            </a:extLst>
          </p:cNvPr>
          <p:cNvSpPr/>
          <p:nvPr/>
        </p:nvSpPr>
        <p:spPr>
          <a:xfrm>
            <a:off x="6495132" y="1823444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27C5AFD-B3BF-01FA-81DC-90D9FA0AEA38}"/>
              </a:ext>
            </a:extLst>
          </p:cNvPr>
          <p:cNvSpPr/>
          <p:nvPr/>
        </p:nvSpPr>
        <p:spPr>
          <a:xfrm>
            <a:off x="6497143" y="2057007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BAC668-C463-A55B-738D-19EFF5D8BC73}"/>
              </a:ext>
            </a:extLst>
          </p:cNvPr>
          <p:cNvSpPr/>
          <p:nvPr/>
        </p:nvSpPr>
        <p:spPr>
          <a:xfrm>
            <a:off x="6495132" y="2284044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7BC69B0-46F2-864C-503C-F2D7D19FBC50}"/>
              </a:ext>
            </a:extLst>
          </p:cNvPr>
          <p:cNvSpPr/>
          <p:nvPr/>
        </p:nvSpPr>
        <p:spPr>
          <a:xfrm>
            <a:off x="6495133" y="2501036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4F2CE8-386D-9A22-524E-9EE769EF74F8}"/>
              </a:ext>
            </a:extLst>
          </p:cNvPr>
          <p:cNvSpPr/>
          <p:nvPr/>
        </p:nvSpPr>
        <p:spPr>
          <a:xfrm>
            <a:off x="6495132" y="2712006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1F5AC92-5956-9744-B5FA-67A6C3847AEA}"/>
              </a:ext>
            </a:extLst>
          </p:cNvPr>
          <p:cNvSpPr/>
          <p:nvPr/>
        </p:nvSpPr>
        <p:spPr>
          <a:xfrm>
            <a:off x="6392422" y="994601"/>
            <a:ext cx="45133" cy="128851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8F76F691-E2DD-B726-B686-543FF6FE7D34}"/>
              </a:ext>
            </a:extLst>
          </p:cNvPr>
          <p:cNvSpPr/>
          <p:nvPr/>
        </p:nvSpPr>
        <p:spPr>
          <a:xfrm rot="10800000">
            <a:off x="6392422" y="2310410"/>
            <a:ext cx="45133" cy="3890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CFDD0298-0ADB-D6E3-D752-4FD0B9D43A17}"/>
              </a:ext>
            </a:extLst>
          </p:cNvPr>
          <p:cNvSpPr/>
          <p:nvPr/>
        </p:nvSpPr>
        <p:spPr>
          <a:xfrm>
            <a:off x="6392422" y="939943"/>
            <a:ext cx="45133" cy="38908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60373BB-9142-35F9-0C1F-357873916510}"/>
              </a:ext>
            </a:extLst>
          </p:cNvPr>
          <p:cNvSpPr/>
          <p:nvPr/>
        </p:nvSpPr>
        <p:spPr>
          <a:xfrm>
            <a:off x="4273371" y="2501036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862A9EA-F821-41FB-16E4-62FD36020361}"/>
              </a:ext>
            </a:extLst>
          </p:cNvPr>
          <p:cNvSpPr/>
          <p:nvPr/>
        </p:nvSpPr>
        <p:spPr>
          <a:xfrm>
            <a:off x="4273370" y="2712006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DFD233-21D9-4AFC-3D29-4286D8E0DE78}"/>
              </a:ext>
            </a:extLst>
          </p:cNvPr>
          <p:cNvSpPr/>
          <p:nvPr/>
        </p:nvSpPr>
        <p:spPr>
          <a:xfrm>
            <a:off x="4275381" y="2953810"/>
            <a:ext cx="66303" cy="72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</p:spTree>
    <p:extLst>
      <p:ext uri="{BB962C8B-B14F-4D97-AF65-F5344CB8AC3E}">
        <p14:creationId xmlns:p14="http://schemas.microsoft.com/office/powerpoint/2010/main" val="122996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D5821E-3675-6890-D060-9ACA0C3C4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3597E5CA-4524-0D8D-C604-0A13C2663E10}"/>
              </a:ext>
            </a:extLst>
          </p:cNvPr>
          <p:cNvSpPr/>
          <p:nvPr/>
        </p:nvSpPr>
        <p:spPr>
          <a:xfrm>
            <a:off x="1830485" y="123711"/>
            <a:ext cx="8531031" cy="303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포털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-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특성안내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경기도 기후변화 시나리오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CC093F2-234A-9F52-3D9F-4FEC4586634C}"/>
              </a:ext>
            </a:extLst>
          </p:cNvPr>
          <p:cNvSpPr/>
          <p:nvPr/>
        </p:nvSpPr>
        <p:spPr>
          <a:xfrm>
            <a:off x="1830485" y="587281"/>
            <a:ext cx="8531031" cy="6194452"/>
          </a:xfrm>
          <a:prstGeom prst="roundRect">
            <a:avLst>
              <a:gd name="adj" fmla="val 2177"/>
            </a:avLst>
          </a:prstGeom>
          <a:solidFill>
            <a:srgbClr val="D5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259E7C-ADC6-F8B9-041B-D266B1C42E28}"/>
              </a:ext>
            </a:extLst>
          </p:cNvPr>
          <p:cNvSpPr txBox="1"/>
          <p:nvPr/>
        </p:nvSpPr>
        <p:spPr>
          <a:xfrm>
            <a:off x="1996239" y="714070"/>
            <a:ext cx="2827005" cy="274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81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경기도 기후변화 시나리오</a:t>
            </a: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C3FFC285-3138-F86B-F9F8-CBDA8B221932}"/>
              </a:ext>
            </a:extLst>
          </p:cNvPr>
          <p:cNvSpPr/>
          <p:nvPr/>
        </p:nvSpPr>
        <p:spPr>
          <a:xfrm>
            <a:off x="1996238" y="1061591"/>
            <a:ext cx="8244954" cy="5579459"/>
          </a:xfrm>
          <a:prstGeom prst="roundRect">
            <a:avLst>
              <a:gd name="adj" fmla="val 10469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70" name="말풍선: 모서리가 둥근 사각형 14">
            <a:extLst>
              <a:ext uri="{FF2B5EF4-FFF2-40B4-BE49-F238E27FC236}">
                <a16:creationId xmlns:a16="http://schemas.microsoft.com/office/drawing/2014/main" id="{166F64B5-EB37-534D-F040-194DBCE4BFAD}"/>
              </a:ext>
            </a:extLst>
          </p:cNvPr>
          <p:cNvSpPr/>
          <p:nvPr/>
        </p:nvSpPr>
        <p:spPr>
          <a:xfrm>
            <a:off x="-128030" y="304414"/>
            <a:ext cx="1958515" cy="520022"/>
          </a:xfrm>
          <a:prstGeom prst="wedgeRoundRectCallout">
            <a:avLst>
              <a:gd name="adj1" fmla="val -21463"/>
              <a:gd name="adj2" fmla="val 96151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91" b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요소 선택 항목에 맞춰서 지도 및 차트 변경</a:t>
            </a:r>
            <a:endParaRPr lang="en-US" altLang="ko-KR" sz="759" dirty="0"/>
          </a:p>
        </p:txBody>
      </p:sp>
      <p:pic>
        <p:nvPicPr>
          <p:cNvPr id="12" name="그림 11" descr="텍스트, 스크린샷, 직사각형, 디자인이(가) 표시된 사진&#10;&#10;자동 생성된 설명">
            <a:extLst>
              <a:ext uri="{FF2B5EF4-FFF2-40B4-BE49-F238E27FC236}">
                <a16:creationId xmlns:a16="http://schemas.microsoft.com/office/drawing/2014/main" id="{70063E34-31D0-4639-4F45-C35E52633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19"/>
          <a:stretch/>
        </p:blipFill>
        <p:spPr>
          <a:xfrm>
            <a:off x="6300397" y="2493296"/>
            <a:ext cx="3838758" cy="3303113"/>
          </a:xfrm>
          <a:prstGeom prst="rect">
            <a:avLst/>
          </a:prstGeom>
        </p:spPr>
      </p:pic>
      <p:pic>
        <p:nvPicPr>
          <p:cNvPr id="20" name="그림 19" descr="폰트, 로고, 그래픽, 텍스트이(가) 표시된 사진&#10;&#10;자동 생성된 설명">
            <a:extLst>
              <a:ext uri="{FF2B5EF4-FFF2-40B4-BE49-F238E27FC236}">
                <a16:creationId xmlns:a16="http://schemas.microsoft.com/office/drawing/2014/main" id="{9C104017-B0B2-DFF3-A97B-4988FEC5D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535" y="2266195"/>
            <a:ext cx="1032863" cy="38179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20B15E-A2E4-718A-E458-25448590E539}"/>
              </a:ext>
            </a:extLst>
          </p:cNvPr>
          <p:cNvSpPr txBox="1"/>
          <p:nvPr/>
        </p:nvSpPr>
        <p:spPr>
          <a:xfrm>
            <a:off x="2187369" y="1367163"/>
            <a:ext cx="2278346" cy="274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8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경기도 행정구역별 순위 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32FC593B-684F-F2FA-7044-63D3F801F0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967" y="1321156"/>
            <a:ext cx="3106625" cy="29338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604F056-C796-2EEE-06D7-5C3CB584B5AB}"/>
              </a:ext>
            </a:extLst>
          </p:cNvPr>
          <p:cNvSpPr txBox="1"/>
          <p:nvPr/>
        </p:nvSpPr>
        <p:spPr>
          <a:xfrm>
            <a:off x="3083525" y="1904147"/>
            <a:ext cx="6736007" cy="22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44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SSP1-2.6</a:t>
            </a:r>
            <a:r>
              <a:rPr lang="ko-KR" altLang="en-US" sz="844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재생에너지 기술 발달로 화석연료 사용이 최소화되고 친환경적으로 지속 가능한 경제성장을 가정한 시나리오</a:t>
            </a:r>
            <a:r>
              <a:rPr lang="en-US" altLang="ko-KR" sz="844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sz="844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저탄소 시나리오</a:t>
            </a:r>
            <a:r>
              <a:rPr lang="en-US" altLang="ko-KR" sz="844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844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3" name="그림 32" descr="지도, 텍스트, 아틀라스이(가) 표시된 사진&#10;&#10;자동 생성된 설명">
            <a:extLst>
              <a:ext uri="{FF2B5EF4-FFF2-40B4-BE49-F238E27FC236}">
                <a16:creationId xmlns:a16="http://schemas.microsoft.com/office/drawing/2014/main" id="{49BBFEFE-670B-9915-DE40-044E60F619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052" y="2679249"/>
            <a:ext cx="2993003" cy="2963976"/>
          </a:xfrm>
          <a:prstGeom prst="rect">
            <a:avLst/>
          </a:prstGeom>
        </p:spPr>
      </p:pic>
      <p:pic>
        <p:nvPicPr>
          <p:cNvPr id="35" name="그림 34" descr="스크린샷, 텍스트, 라인, 폰트이(가) 표시된 사진&#10;&#10;자동 생성된 설명">
            <a:extLst>
              <a:ext uri="{FF2B5EF4-FFF2-40B4-BE49-F238E27FC236}">
                <a16:creationId xmlns:a16="http://schemas.microsoft.com/office/drawing/2014/main" id="{7FC52C11-E43B-00B0-C4D3-D82E76616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47" y="5804524"/>
            <a:ext cx="3420101" cy="46619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8DE5811-05F7-4105-B21C-187C5415F8A7}"/>
              </a:ext>
            </a:extLst>
          </p:cNvPr>
          <p:cNvSpPr txBox="1"/>
          <p:nvPr/>
        </p:nvSpPr>
        <p:spPr>
          <a:xfrm>
            <a:off x="3971838" y="6249531"/>
            <a:ext cx="1702812" cy="482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844" dirty="0">
                <a:hlinkClick r:id="rId8"/>
              </a:rPr>
              <a:t>**</a:t>
            </a:r>
            <a:r>
              <a:rPr lang="ko-KR" altLang="en-US" sz="844" dirty="0">
                <a:hlinkClick r:id="rId8"/>
              </a:rPr>
              <a:t> 애니메이션 효과 샘플</a:t>
            </a:r>
            <a:r>
              <a:rPr lang="en-US" altLang="ko-KR" sz="844" dirty="0">
                <a:hlinkClick r:id="rId8"/>
              </a:rPr>
              <a:t>(</a:t>
            </a:r>
            <a:r>
              <a:rPr lang="ko-KR" altLang="en-US" sz="844" dirty="0">
                <a:hlinkClick r:id="rId8"/>
              </a:rPr>
              <a:t>그래프</a:t>
            </a:r>
            <a:r>
              <a:rPr lang="en-US" altLang="ko-KR" sz="844" dirty="0">
                <a:hlinkClick r:id="" action="ppaction://noaction"/>
              </a:rPr>
              <a:t>)</a:t>
            </a:r>
          </a:p>
          <a:p>
            <a:r>
              <a:rPr lang="en-US" altLang="ko-KR" sz="844" dirty="0">
                <a:hlinkClick r:id="" action="ppaction://noaction"/>
              </a:rPr>
              <a:t>Examples - Apache </a:t>
            </a:r>
            <a:r>
              <a:rPr lang="en-US" altLang="ko-KR" sz="844" dirty="0" err="1">
                <a:hlinkClick r:id="rId8"/>
              </a:rPr>
              <a:t>ECharts</a:t>
            </a:r>
            <a:endParaRPr lang="ko-KR" altLang="en-US" sz="844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A2FB3D-7C16-5144-6876-C8DB526C7730}"/>
              </a:ext>
            </a:extLst>
          </p:cNvPr>
          <p:cNvSpPr txBox="1"/>
          <p:nvPr/>
        </p:nvSpPr>
        <p:spPr>
          <a:xfrm>
            <a:off x="7090167" y="1108148"/>
            <a:ext cx="2114681" cy="55996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ko-KR" altLang="en-US" sz="1013" dirty="0"/>
              <a:t>데이터 샘플</a:t>
            </a:r>
            <a:r>
              <a:rPr lang="en-US" altLang="ko-KR" sz="1013" dirty="0"/>
              <a:t>:</a:t>
            </a:r>
          </a:p>
          <a:p>
            <a:r>
              <a:rPr lang="ko-KR" altLang="en-US" sz="1013" dirty="0">
                <a:solidFill>
                  <a:srgbClr val="FF0000"/>
                </a:solidFill>
              </a:rPr>
              <a:t>기상청 기후변화 상황지도</a:t>
            </a:r>
            <a:endParaRPr lang="en-US" altLang="ko-KR" sz="1013" dirty="0">
              <a:solidFill>
                <a:srgbClr val="FF0000"/>
              </a:solidFill>
            </a:endParaRPr>
          </a:p>
          <a:p>
            <a:r>
              <a:rPr lang="en-US" altLang="ko-KR" sz="1013" dirty="0">
                <a:solidFill>
                  <a:srgbClr val="FF0000"/>
                </a:solidFill>
              </a:rPr>
              <a:t>*</a:t>
            </a:r>
            <a:r>
              <a:rPr lang="ko-KR" altLang="en-US" sz="1013" dirty="0">
                <a:solidFill>
                  <a:srgbClr val="FF0000"/>
                </a:solidFill>
              </a:rPr>
              <a:t>컬러링은 변경할 것</a:t>
            </a:r>
            <a:r>
              <a:rPr lang="en-US" altLang="ko-KR" sz="1013" dirty="0">
                <a:solidFill>
                  <a:srgbClr val="FF0000"/>
                </a:solidFill>
              </a:rPr>
              <a:t>(</a:t>
            </a:r>
            <a:r>
              <a:rPr lang="ko-KR" altLang="en-US" sz="1013" dirty="0" err="1">
                <a:solidFill>
                  <a:srgbClr val="FF0000"/>
                </a:solidFill>
              </a:rPr>
              <a:t>그라데이션</a:t>
            </a:r>
            <a:r>
              <a:rPr lang="en-US" altLang="ko-KR" sz="1013" dirty="0">
                <a:solidFill>
                  <a:srgbClr val="FF0000"/>
                </a:solidFill>
              </a:rPr>
              <a:t>)</a:t>
            </a:r>
            <a:endParaRPr lang="ko-KR" altLang="en-US" sz="1013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099262-5E1E-74AB-6EBF-900E7BDE2BA1}"/>
              </a:ext>
            </a:extLst>
          </p:cNvPr>
          <p:cNvSpPr txBox="1"/>
          <p:nvPr/>
        </p:nvSpPr>
        <p:spPr>
          <a:xfrm>
            <a:off x="12384119" y="1190401"/>
            <a:ext cx="5397613" cy="222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sz="844" dirty="0"/>
              <a:t>SSP2-4.5 </a:t>
            </a:r>
            <a:r>
              <a:rPr lang="ko-KR" altLang="en-US" sz="844" dirty="0"/>
              <a:t>기후변화 완화 및 사회경제 발전 정도가 중간 단계를 가정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082A3-BF1B-83A4-4277-381C7C45DAFC}"/>
              </a:ext>
            </a:extLst>
          </p:cNvPr>
          <p:cNvSpPr txBox="1"/>
          <p:nvPr/>
        </p:nvSpPr>
        <p:spPr>
          <a:xfrm>
            <a:off x="2785420" y="2109359"/>
            <a:ext cx="2433680" cy="55996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ko-KR" altLang="en-US" sz="1013" dirty="0"/>
              <a:t>시나리오 설명 글</a:t>
            </a:r>
            <a:endParaRPr lang="en-US" altLang="ko-KR" sz="1013" dirty="0"/>
          </a:p>
          <a:p>
            <a:r>
              <a:rPr lang="en-US" altLang="ko-KR" sz="1013" dirty="0">
                <a:solidFill>
                  <a:srgbClr val="FF0000"/>
                </a:solidFill>
              </a:rPr>
              <a:t>“</a:t>
            </a:r>
            <a:r>
              <a:rPr lang="ko-KR" altLang="en-US" sz="1013" dirty="0">
                <a:solidFill>
                  <a:srgbClr val="FF0000"/>
                </a:solidFill>
              </a:rPr>
              <a:t>기상청 기후변화 상황지도</a:t>
            </a:r>
            <a:r>
              <a:rPr lang="en-US" altLang="ko-KR" sz="1013" dirty="0">
                <a:solidFill>
                  <a:srgbClr val="FF0000"/>
                </a:solidFill>
              </a:rPr>
              <a:t>” </a:t>
            </a:r>
            <a:r>
              <a:rPr lang="ko-KR" altLang="en-US" sz="1013" dirty="0">
                <a:solidFill>
                  <a:srgbClr val="FF0000"/>
                </a:solidFill>
              </a:rPr>
              <a:t>참고할 것</a:t>
            </a:r>
            <a:endParaRPr lang="en-US" altLang="ko-KR" sz="1013" dirty="0">
              <a:solidFill>
                <a:srgbClr val="FF0000"/>
              </a:solidFill>
            </a:endParaRPr>
          </a:p>
          <a:p>
            <a:r>
              <a:rPr lang="en-US" altLang="ko-KR" sz="1013" dirty="0">
                <a:solidFill>
                  <a:srgbClr val="FF0000"/>
                </a:solidFill>
              </a:rPr>
              <a:t>*</a:t>
            </a:r>
            <a:r>
              <a:rPr lang="ko-KR" altLang="en-US" sz="1013" dirty="0">
                <a:solidFill>
                  <a:srgbClr val="FF0000"/>
                </a:solidFill>
              </a:rPr>
              <a:t>시나리오 선택마다 글 변경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66A43-7116-0707-D497-C84E2A4C2F93}"/>
              </a:ext>
            </a:extLst>
          </p:cNvPr>
          <p:cNvSpPr txBox="1"/>
          <p:nvPr/>
        </p:nvSpPr>
        <p:spPr>
          <a:xfrm>
            <a:off x="7933713" y="3496791"/>
            <a:ext cx="2031325" cy="40408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ko-KR" altLang="en-US" sz="1013" dirty="0" err="1"/>
              <a:t>라벨링</a:t>
            </a:r>
            <a:endParaRPr lang="en-US" altLang="ko-KR" sz="1013" dirty="0"/>
          </a:p>
          <a:p>
            <a:r>
              <a:rPr lang="en-US" altLang="ko-KR" sz="1013" dirty="0"/>
              <a:t>1. </a:t>
            </a:r>
            <a:r>
              <a:rPr lang="ko-KR" altLang="en-US" sz="1013" dirty="0"/>
              <a:t>커서 </a:t>
            </a:r>
            <a:r>
              <a:rPr lang="ko-KR" altLang="en-US" sz="1013" dirty="0" err="1"/>
              <a:t>갖다대면</a:t>
            </a:r>
            <a:r>
              <a:rPr lang="ko-KR" altLang="en-US" sz="1013" dirty="0"/>
              <a:t> 수치 나오도록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34FEA-EFCB-7912-4F78-CB26BF16CFEA}"/>
              </a:ext>
            </a:extLst>
          </p:cNvPr>
          <p:cNvSpPr txBox="1"/>
          <p:nvPr/>
        </p:nvSpPr>
        <p:spPr>
          <a:xfrm>
            <a:off x="2177727" y="3853491"/>
            <a:ext cx="2072362" cy="559961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ko-KR" altLang="en-US" sz="1013" dirty="0" err="1"/>
              <a:t>라벨링</a:t>
            </a:r>
            <a:endParaRPr lang="en-US" altLang="ko-KR" sz="1013" dirty="0"/>
          </a:p>
          <a:p>
            <a:pPr marL="192893" indent="-192893">
              <a:buAutoNum type="arabicPeriod"/>
            </a:pPr>
            <a:r>
              <a:rPr lang="ko-KR" altLang="en-US" sz="1013" dirty="0"/>
              <a:t>시군 이름 표시</a:t>
            </a:r>
            <a:endParaRPr lang="en-US" altLang="ko-KR" sz="1013" dirty="0"/>
          </a:p>
          <a:p>
            <a:pPr marL="192893" indent="-192893">
              <a:buAutoNum type="arabicPeriod"/>
            </a:pPr>
            <a:r>
              <a:rPr lang="ko-KR" altLang="en-US" sz="1013" dirty="0"/>
              <a:t>커서 </a:t>
            </a:r>
            <a:r>
              <a:rPr lang="ko-KR" altLang="en-US" sz="1013" dirty="0" err="1"/>
              <a:t>갖다대면</a:t>
            </a:r>
            <a:r>
              <a:rPr lang="ko-KR" altLang="en-US" sz="1013" dirty="0"/>
              <a:t> 수치 나오도록</a:t>
            </a:r>
          </a:p>
        </p:txBody>
      </p:sp>
    </p:spTree>
    <p:extLst>
      <p:ext uri="{BB962C8B-B14F-4D97-AF65-F5344CB8AC3E}">
        <p14:creationId xmlns:p14="http://schemas.microsoft.com/office/powerpoint/2010/main" val="2302844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830485" y="123711"/>
            <a:ext cx="8531031" cy="303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포털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-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특성안내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경기도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실상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830485" y="587281"/>
            <a:ext cx="8531031" cy="5820983"/>
          </a:xfrm>
          <a:prstGeom prst="roundRect">
            <a:avLst>
              <a:gd name="adj" fmla="val 2177"/>
            </a:avLst>
          </a:prstGeom>
          <a:solidFill>
            <a:srgbClr val="D5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6239" y="714070"/>
            <a:ext cx="2827005" cy="274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81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경기도 </a:t>
            </a:r>
            <a:r>
              <a:rPr lang="ko-KR" altLang="en-US" sz="1181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기후위기</a:t>
            </a:r>
            <a:r>
              <a:rPr lang="ko-KR" altLang="en-US" sz="1181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실상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96239" y="952076"/>
            <a:ext cx="8244953" cy="482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’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40cm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넘는 폭설’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’’12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만에 비상 대응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단계’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‘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경기 여주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40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도’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경기도의 여름과 겨울은 연일 기록을 갱신하고 있습니다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극심한 기후 변화에 따라 발생하는 대표적인 기후 위기 현상으로는 폭우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폭염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산사태가 있습니다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경기도의 과거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간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(2018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~ 2022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ko-KR" altLang="en-US" sz="84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온열질환자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수는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14,647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명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누적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이며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2022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한 해에만 경기도 내에서 발생한 산사태 횟수는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회로 도민의 일상생활에 직간접적으로 영향을 끼치는 상황을 일컫습니다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44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996239" y="1799064"/>
            <a:ext cx="8244953" cy="3947071"/>
          </a:xfrm>
          <a:prstGeom prst="roundRect">
            <a:avLst>
              <a:gd name="adj" fmla="val 2063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996239" y="1482060"/>
            <a:ext cx="47788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13" b="1" dirty="0">
                <a:solidFill>
                  <a:srgbClr val="004A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폭염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39879" y="1491209"/>
            <a:ext cx="314236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13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폭우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212320" y="1482060"/>
            <a:ext cx="489400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13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산사태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013512" y="1699001"/>
            <a:ext cx="287882" cy="0"/>
          </a:xfrm>
          <a:prstGeom prst="line">
            <a:avLst/>
          </a:prstGeom>
          <a:ln w="38100">
            <a:solidFill>
              <a:srgbClr val="004A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7AF93B8-4D02-1404-5408-F381F3372E95}"/>
              </a:ext>
            </a:extLst>
          </p:cNvPr>
          <p:cNvSpPr txBox="1"/>
          <p:nvPr/>
        </p:nvSpPr>
        <p:spPr>
          <a:xfrm>
            <a:off x="1950808" y="1946140"/>
            <a:ext cx="7930331" cy="352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3451" lvl="1" indent="-120558" algn="just" fontAlgn="base" latinLnBrk="0">
              <a:spcBef>
                <a:spcPts val="422"/>
              </a:spcBef>
              <a:spcAft>
                <a:spcPts val="211"/>
              </a:spcAft>
            </a:pP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	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최근에 폭염으로 인한 </a:t>
            </a:r>
            <a:r>
              <a:rPr lang="ko-KR" altLang="en-US" sz="844" dirty="0" err="1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온열질환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 발생 증가와 인명피해가 증가하고 있습니다</a:t>
            </a:r>
            <a:r>
              <a:rPr lang="en-US" altLang="ko-KR" sz="844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.</a:t>
            </a:r>
            <a:r>
              <a:rPr lang="ko-KR" altLang="en-US" sz="844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 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특히 </a:t>
            </a: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2011~2022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년 사이 </a:t>
            </a:r>
            <a:r>
              <a:rPr lang="ko-KR" altLang="en-US" sz="844" dirty="0" err="1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온열질환자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 연평균 증가율은 경기도 기준 </a:t>
            </a: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3.5%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이며</a:t>
            </a: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최근 </a:t>
            </a: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3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년</a:t>
            </a: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(2020~2022)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의 연평균 증가율은 경기도 </a:t>
            </a: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24.9%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로 급격하게 경기도 내 </a:t>
            </a:r>
            <a:r>
              <a:rPr lang="ko-KR" altLang="en-US" sz="844" dirty="0" err="1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온열질환자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 수가 급증하고 있습니다</a:t>
            </a: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.</a:t>
            </a:r>
          </a:p>
        </p:txBody>
      </p:sp>
      <p:sp>
        <p:nvSpPr>
          <p:cNvPr id="5" name="말풍선: 모서리가 둥근 사각형 14">
            <a:extLst>
              <a:ext uri="{FF2B5EF4-FFF2-40B4-BE49-F238E27FC236}">
                <a16:creationId xmlns:a16="http://schemas.microsoft.com/office/drawing/2014/main" id="{335F8392-A1EA-54B3-D6CF-9640F64EFCAF}"/>
              </a:ext>
            </a:extLst>
          </p:cNvPr>
          <p:cNvSpPr/>
          <p:nvPr/>
        </p:nvSpPr>
        <p:spPr>
          <a:xfrm>
            <a:off x="2301394" y="2623932"/>
            <a:ext cx="4353473" cy="392613"/>
          </a:xfrm>
          <a:prstGeom prst="wedgeRoundRectCallout">
            <a:avLst>
              <a:gd name="adj1" fmla="val -27456"/>
              <a:gd name="adj2" fmla="val -12487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91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공공데이터포털에서</a:t>
            </a:r>
            <a:r>
              <a:rPr kumimoji="1" lang="ko-KR" altLang="en-US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2010</a:t>
            </a:r>
            <a:r>
              <a:rPr kumimoji="1" lang="ko-KR" altLang="en-US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년부터 </a:t>
            </a:r>
            <a:r>
              <a:rPr kumimoji="1" lang="en-US" altLang="ko-KR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2023</a:t>
            </a:r>
            <a:r>
              <a:rPr kumimoji="1" lang="ko-KR" altLang="en-US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년 사이 </a:t>
            </a:r>
            <a:r>
              <a:rPr kumimoji="1" lang="ko-KR" altLang="en-US" sz="591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시군구별</a:t>
            </a:r>
            <a:r>
              <a:rPr kumimoji="1" lang="ko-KR" altLang="en-US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591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온열질환자</a:t>
            </a:r>
            <a:r>
              <a:rPr kumimoji="1" lang="ko-KR" altLang="en-US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 수 데이터를 제공</a:t>
            </a:r>
            <a:endParaRPr kumimoji="1" lang="en-US" altLang="ko-KR" sz="591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2" charset="-127"/>
            </a:endParaRPr>
          </a:p>
          <a:p>
            <a:pPr algn="ctr"/>
            <a:r>
              <a:rPr kumimoji="1" lang="en-US" altLang="ko-KR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 https://www.data.go.kr/data/15122589/fileData.do</a:t>
            </a:r>
          </a:p>
        </p:txBody>
      </p:sp>
      <p:pic>
        <p:nvPicPr>
          <p:cNvPr id="7" name="그림 6" descr="텍스트, 스크린샷, 번호, 도표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56FE70-719A-C6C3-FC82-60FEC44C1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199" y="2244779"/>
            <a:ext cx="2588966" cy="3422701"/>
          </a:xfrm>
          <a:prstGeom prst="rect">
            <a:avLst/>
          </a:prstGeom>
        </p:spPr>
      </p:pic>
      <p:sp>
        <p:nvSpPr>
          <p:cNvPr id="10" name="말풍선: 모서리가 둥근 사각형 14">
            <a:extLst>
              <a:ext uri="{FF2B5EF4-FFF2-40B4-BE49-F238E27FC236}">
                <a16:creationId xmlns:a16="http://schemas.microsoft.com/office/drawing/2014/main" id="{A26DD3F0-2DC6-8A39-508B-41FAE84B2501}"/>
              </a:ext>
            </a:extLst>
          </p:cNvPr>
          <p:cNvSpPr/>
          <p:nvPr/>
        </p:nvSpPr>
        <p:spPr>
          <a:xfrm>
            <a:off x="7371422" y="5966716"/>
            <a:ext cx="3040039" cy="345000"/>
          </a:xfrm>
          <a:prstGeom prst="wedgeRoundRectCallout">
            <a:avLst>
              <a:gd name="adj1" fmla="val -27456"/>
              <a:gd name="adj2" fmla="val -12487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기상청 </a:t>
            </a:r>
            <a:r>
              <a:rPr kumimoji="1" lang="ko-KR" altLang="en-US" sz="591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기상자료개방포털에서</a:t>
            </a:r>
            <a:r>
              <a:rPr kumimoji="1" lang="ko-KR" altLang="en-US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 과거 기상데이터 제공</a:t>
            </a:r>
            <a:endParaRPr kumimoji="1" lang="en-US" altLang="ko-KR" sz="591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2" charset="-127"/>
            </a:endParaRPr>
          </a:p>
          <a:p>
            <a:pPr algn="ctr"/>
            <a:r>
              <a:rPr kumimoji="1" lang="en-US" altLang="ko-KR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https://data.kma.go.kr/climate/RankState/selectRankStatisticsDivisionList.do?pgmNo=179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21A11-0AE2-44FE-9CC9-F1E4477DCE68}"/>
              </a:ext>
            </a:extLst>
          </p:cNvPr>
          <p:cNvSpPr txBox="1"/>
          <p:nvPr/>
        </p:nvSpPr>
        <p:spPr>
          <a:xfrm>
            <a:off x="1931261" y="3222410"/>
            <a:ext cx="5420614" cy="482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13451" lvl="1" indent="-120558" algn="just" fontAlgn="base" latinLnBrk="0">
              <a:spcBef>
                <a:spcPts val="422"/>
              </a:spcBef>
              <a:spcAft>
                <a:spcPts val="211"/>
              </a:spcAft>
            </a:pP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	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여름철 온도 변화 자료에 따르면 최근 ３년 사이에 최고기온</a:t>
            </a: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평균기온</a:t>
            </a: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최저기온 등이 지속적으로 상승하는 것을 확인할 수 있습니다</a:t>
            </a: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.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 특히 </a:t>
            </a: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2018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년과 </a:t>
            </a: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2024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년에는 기온이 </a:t>
            </a: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40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도를 넘는 곳들이 경기도에서 확인되었습니다</a:t>
            </a: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.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 따라서 폭염에 대응하기 위한 기후위기 적응대책 수립이 필요합니다</a:t>
            </a: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14" name="그림 13" descr="텍스트, 스크린샷, 도표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571B016-E0E8-7BB3-7110-523033F6B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245" y="3763983"/>
            <a:ext cx="2114430" cy="1825192"/>
          </a:xfrm>
          <a:prstGeom prst="rect">
            <a:avLst/>
          </a:prstGeom>
        </p:spPr>
      </p:pic>
      <p:sp>
        <p:nvSpPr>
          <p:cNvPr id="17" name="말풍선: 모서리가 둥근 사각형 14">
            <a:extLst>
              <a:ext uri="{FF2B5EF4-FFF2-40B4-BE49-F238E27FC236}">
                <a16:creationId xmlns:a16="http://schemas.microsoft.com/office/drawing/2014/main" id="{1074F01D-90AA-D07B-5E6B-99399DC51883}"/>
              </a:ext>
            </a:extLst>
          </p:cNvPr>
          <p:cNvSpPr/>
          <p:nvPr/>
        </p:nvSpPr>
        <p:spPr>
          <a:xfrm>
            <a:off x="4125082" y="5966716"/>
            <a:ext cx="3040039" cy="345000"/>
          </a:xfrm>
          <a:prstGeom prst="wedgeRoundRectCallout">
            <a:avLst>
              <a:gd name="adj1" fmla="val -27456"/>
              <a:gd name="adj2" fmla="val -12487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여름에 ４０도가 넘는 지역들이 발생한 점을 강조</a:t>
            </a:r>
            <a:endParaRPr kumimoji="1" lang="en-US" altLang="ko-KR" sz="591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2" charset="-127"/>
            </a:endParaRPr>
          </a:p>
          <a:p>
            <a:pPr algn="ctr"/>
            <a:r>
              <a:rPr kumimoji="1" lang="en-US" altLang="ko-KR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https://www.yna.co.kr/view/GYH20240805000500044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40434-83A2-3FAB-FB08-A8ED70A5DF88}"/>
              </a:ext>
            </a:extLst>
          </p:cNvPr>
          <p:cNvSpPr txBox="1"/>
          <p:nvPr/>
        </p:nvSpPr>
        <p:spPr>
          <a:xfrm>
            <a:off x="8010695" y="1490949"/>
            <a:ext cx="1008609" cy="24820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ko-KR" altLang="en-US" sz="1013" dirty="0" err="1"/>
              <a:t>오재인</a:t>
            </a:r>
            <a:r>
              <a:rPr lang="ko-KR" altLang="en-US" sz="1013" dirty="0"/>
              <a:t> 박사님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81105AC-D7C6-681B-D372-5017B73C0760}"/>
              </a:ext>
            </a:extLst>
          </p:cNvPr>
          <p:cNvSpPr/>
          <p:nvPr/>
        </p:nvSpPr>
        <p:spPr>
          <a:xfrm>
            <a:off x="7371422" y="4724107"/>
            <a:ext cx="2824339" cy="9433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6F064B1-C1BF-C9BE-1E3B-9F7FB8218828}"/>
              </a:ext>
            </a:extLst>
          </p:cNvPr>
          <p:cNvSpPr txBox="1"/>
          <p:nvPr/>
        </p:nvSpPr>
        <p:spPr>
          <a:xfrm>
            <a:off x="2140181" y="6276949"/>
            <a:ext cx="4245073" cy="4557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81" b="1" dirty="0">
                <a:solidFill>
                  <a:srgbClr val="7030A0"/>
                </a:solidFill>
              </a:rPr>
              <a:t>(0425 </a:t>
            </a:r>
            <a:r>
              <a:rPr lang="ko-KR" altLang="en-US" sz="1181" b="1" dirty="0">
                <a:solidFill>
                  <a:srgbClr val="7030A0"/>
                </a:solidFill>
              </a:rPr>
              <a:t>회의</a:t>
            </a:r>
            <a:r>
              <a:rPr lang="en-US" altLang="ko-KR" sz="1181" b="1" dirty="0">
                <a:solidFill>
                  <a:srgbClr val="7030A0"/>
                </a:solidFill>
              </a:rPr>
              <a:t>-</a:t>
            </a:r>
            <a:r>
              <a:rPr lang="ko-KR" altLang="en-US" sz="1181" b="1" dirty="0">
                <a:solidFill>
                  <a:srgbClr val="7030A0"/>
                </a:solidFill>
              </a:rPr>
              <a:t>논의사항</a:t>
            </a:r>
            <a:r>
              <a:rPr lang="en-US" altLang="ko-KR" sz="1181" b="1" dirty="0">
                <a:solidFill>
                  <a:srgbClr val="7030A0"/>
                </a:solidFill>
              </a:rPr>
              <a:t>)</a:t>
            </a:r>
          </a:p>
          <a:p>
            <a:r>
              <a:rPr lang="ko-KR" altLang="en-US" sz="1181" b="1" dirty="0">
                <a:solidFill>
                  <a:srgbClr val="7030A0"/>
                </a:solidFill>
              </a:rPr>
              <a:t>기후변화 현황 기온관련 자료 중복 </a:t>
            </a:r>
            <a:r>
              <a:rPr lang="en-US" altLang="ko-KR" sz="1181" b="1" dirty="0">
                <a:solidFill>
                  <a:srgbClr val="7030A0"/>
                </a:solidFill>
              </a:rPr>
              <a:t>-&gt; </a:t>
            </a:r>
            <a:r>
              <a:rPr lang="ko-KR" altLang="en-US" sz="1181" b="1" dirty="0">
                <a:solidFill>
                  <a:srgbClr val="7030A0"/>
                </a:solidFill>
              </a:rPr>
              <a:t>이 페이지에서는 제외</a:t>
            </a:r>
            <a:endParaRPr lang="ko-KR" altLang="en-US" sz="1013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414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830485" y="123711"/>
            <a:ext cx="8531031" cy="303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포털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-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특성안내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경기도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실상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830485" y="587281"/>
            <a:ext cx="8531031" cy="5820983"/>
          </a:xfrm>
          <a:prstGeom prst="roundRect">
            <a:avLst>
              <a:gd name="adj" fmla="val 2177"/>
            </a:avLst>
          </a:prstGeom>
          <a:solidFill>
            <a:srgbClr val="D5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6239" y="714070"/>
            <a:ext cx="2827005" cy="274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81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경기도 </a:t>
            </a:r>
            <a:r>
              <a:rPr lang="ko-KR" altLang="en-US" sz="1181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기후위기</a:t>
            </a:r>
            <a:r>
              <a:rPr lang="ko-KR" altLang="en-US" sz="1181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실상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963560" y="1848225"/>
            <a:ext cx="8244953" cy="3947071"/>
          </a:xfrm>
          <a:prstGeom prst="roundRect">
            <a:avLst>
              <a:gd name="adj" fmla="val 2063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996239" y="1493575"/>
            <a:ext cx="47788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13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폭염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39879" y="1502725"/>
            <a:ext cx="314236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13" b="1" dirty="0">
                <a:solidFill>
                  <a:srgbClr val="004A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폭우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212320" y="1493575"/>
            <a:ext cx="489400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13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산사태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2666233" y="1710516"/>
            <a:ext cx="287882" cy="0"/>
          </a:xfrm>
          <a:prstGeom prst="line">
            <a:avLst/>
          </a:prstGeom>
          <a:ln w="38100">
            <a:solidFill>
              <a:srgbClr val="004A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247" y="2326896"/>
            <a:ext cx="3717501" cy="174421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079117" y="1987069"/>
            <a:ext cx="4673560" cy="352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폭우는 짧은 시간에 국지적으로 많은 양의 강한 비가 내리는 것을 지칭합니다</a:t>
            </a: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단기간에 많은 강수량으로 인해 침수와 산사태가 발생하기도 하며 기후 위기의 대표적인 현상 중 하나입니다</a:t>
            </a: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44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96239" y="952076"/>
            <a:ext cx="8244953" cy="482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‘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40cm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넘는 폭설’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’‘12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만에 비상 대응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단계’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‘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경기 여주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40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도’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경기도의 여름과 겨울은 연일 기록을 갱신하고 있습니다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극심한 기후 변화에 따라 발생하는 대표적인 기후 위기 현상으로는 폭우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폭염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산사태가 있습니다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경기도의 과거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간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(2018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~ 2022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ko-KR" altLang="en-US" sz="84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온열질환자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수는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14,647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명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누적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이며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2022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한 해에만 경기도 내에서 발생한 산사태 횟수는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회로 도민의 일상생활에 직간접적으로 영향을 끼치는 상황을 일컫습니다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44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D2B21-0299-64E3-1A4C-78256E18E0D2}"/>
              </a:ext>
            </a:extLst>
          </p:cNvPr>
          <p:cNvSpPr txBox="1"/>
          <p:nvPr/>
        </p:nvSpPr>
        <p:spPr>
          <a:xfrm>
            <a:off x="2474124" y="4783636"/>
            <a:ext cx="3792319" cy="741870"/>
          </a:xfrm>
          <a:prstGeom prst="rect">
            <a:avLst/>
          </a:prstGeom>
          <a:noFill/>
          <a:ln w="12700">
            <a:solidFill>
              <a:srgbClr val="004A8D"/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000" b="1">
                <a:latin typeface="+mn-ea"/>
              </a:defRPr>
            </a:lvl1pPr>
          </a:lstStyle>
          <a:p>
            <a:r>
              <a:rPr lang="ko-KR" altLang="en-US" sz="844" dirty="0"/>
              <a:t>피해액 관련</a:t>
            </a:r>
            <a:r>
              <a:rPr lang="en-US" altLang="ko-KR" sz="844" dirty="0"/>
              <a:t>- 1998-2023</a:t>
            </a:r>
            <a:r>
              <a:rPr lang="ko-KR" altLang="en-US" sz="844" dirty="0"/>
              <a:t>년도까지 자료 있는 것으로 확인</a:t>
            </a:r>
            <a:r>
              <a:rPr lang="en-US" altLang="ko-KR" sz="844" dirty="0"/>
              <a:t>(</a:t>
            </a:r>
            <a:r>
              <a:rPr lang="ko-KR" altLang="en-US" sz="844" dirty="0" err="1"/>
              <a:t>송새눈</a:t>
            </a:r>
            <a:r>
              <a:rPr lang="ko-KR" altLang="en-US" sz="844" dirty="0"/>
              <a:t> 연구원</a:t>
            </a:r>
            <a:r>
              <a:rPr lang="en-US" altLang="ko-KR" sz="844" dirty="0"/>
              <a:t>)</a:t>
            </a:r>
          </a:p>
          <a:p>
            <a:pPr marL="144670" indent="-144670">
              <a:buFontTx/>
              <a:buChar char="-"/>
            </a:pPr>
            <a:r>
              <a:rPr lang="ko-KR" altLang="en-US" sz="844" dirty="0"/>
              <a:t>홈페이지 주소</a:t>
            </a:r>
            <a:endParaRPr lang="en-US" altLang="ko-KR" sz="844" dirty="0"/>
          </a:p>
          <a:p>
            <a:pPr marL="144670" indent="-144670">
              <a:buFontTx/>
              <a:buChar char="-"/>
            </a:pPr>
            <a:r>
              <a:rPr lang="en-US" altLang="ko-KR" sz="844" dirty="0">
                <a:hlinkClick r:id="rId4"/>
              </a:rPr>
              <a:t>https://www.safekorea.go.kr/idsiSFK/neo/sfk/cs/sfc/tot/toteaiList.jsp?emgPage=Y&amp;menuSeq=886</a:t>
            </a:r>
            <a:endParaRPr lang="en-US" altLang="ko-KR" sz="844" dirty="0"/>
          </a:p>
          <a:p>
            <a:pPr marL="144670" indent="-144670">
              <a:buFontTx/>
              <a:buChar char="-"/>
            </a:pPr>
            <a:r>
              <a:rPr lang="ko-KR" altLang="en-US" sz="844" dirty="0" err="1">
                <a:solidFill>
                  <a:srgbClr val="FF0000"/>
                </a:solidFill>
              </a:rPr>
              <a:t>국민재난안전포털</a:t>
            </a:r>
            <a:r>
              <a:rPr lang="ko-KR" altLang="en-US" sz="844" dirty="0">
                <a:solidFill>
                  <a:srgbClr val="FF0000"/>
                </a:solidFill>
              </a:rPr>
              <a:t> 자연재난통계</a:t>
            </a:r>
          </a:p>
        </p:txBody>
      </p:sp>
      <p:pic>
        <p:nvPicPr>
          <p:cNvPr id="11" name="그림 10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785BD644-7BDF-067A-AD20-0396AE844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076" y="2410922"/>
            <a:ext cx="2402072" cy="208984"/>
          </a:xfrm>
          <a:prstGeom prst="rect">
            <a:avLst/>
          </a:prstGeom>
        </p:spPr>
      </p:pic>
      <p:pic>
        <p:nvPicPr>
          <p:cNvPr id="27" name="그림 26" descr="텍스트, 번호, 스크린샷, 라인이(가) 표시된 사진&#10;&#10;자동 생성된 설명">
            <a:extLst>
              <a:ext uri="{FF2B5EF4-FFF2-40B4-BE49-F238E27FC236}">
                <a16:creationId xmlns:a16="http://schemas.microsoft.com/office/drawing/2014/main" id="{CC968FB3-58C6-6F89-A7F0-838B29F998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84" y="2757614"/>
            <a:ext cx="860471" cy="285442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81422CF-A1ED-7D90-529B-65675B2A1B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847" y="2687519"/>
            <a:ext cx="791301" cy="1401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DB01E2-461A-5F8F-F855-ABFBF79D1580}"/>
              </a:ext>
            </a:extLst>
          </p:cNvPr>
          <p:cNvSpPr txBox="1"/>
          <p:nvPr/>
        </p:nvSpPr>
        <p:spPr>
          <a:xfrm>
            <a:off x="8010695" y="1490949"/>
            <a:ext cx="1452642" cy="24820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ko-KR" altLang="en-US" sz="1013" dirty="0"/>
              <a:t>김동우 박사님</a:t>
            </a:r>
            <a:r>
              <a:rPr lang="en-US" altLang="ko-KR" sz="1013" dirty="0"/>
              <a:t>-</a:t>
            </a:r>
            <a:r>
              <a:rPr lang="ko-KR" altLang="en-US" sz="1013" dirty="0" err="1"/>
              <a:t>작성중</a:t>
            </a:r>
            <a:endParaRPr lang="ko-KR" altLang="en-US" sz="1013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B7D47-C0F8-DA13-39E1-65A79CDC4ACC}"/>
              </a:ext>
            </a:extLst>
          </p:cNvPr>
          <p:cNvSpPr txBox="1"/>
          <p:nvPr/>
        </p:nvSpPr>
        <p:spPr>
          <a:xfrm>
            <a:off x="2079116" y="5923197"/>
            <a:ext cx="4368504" cy="61164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81" b="1" dirty="0">
                <a:solidFill>
                  <a:srgbClr val="7030A0"/>
                </a:solidFill>
              </a:rPr>
              <a:t>(0425</a:t>
            </a:r>
            <a:r>
              <a:rPr lang="ko-KR" altLang="en-US" sz="1181" b="1" dirty="0">
                <a:solidFill>
                  <a:srgbClr val="7030A0"/>
                </a:solidFill>
              </a:rPr>
              <a:t>회의</a:t>
            </a:r>
            <a:r>
              <a:rPr lang="en-US" altLang="ko-KR" sz="1181" b="1" dirty="0">
                <a:solidFill>
                  <a:srgbClr val="7030A0"/>
                </a:solidFill>
              </a:rPr>
              <a:t>-</a:t>
            </a:r>
            <a:r>
              <a:rPr lang="ko-KR" altLang="en-US" sz="1181" b="1" dirty="0">
                <a:solidFill>
                  <a:srgbClr val="7030A0"/>
                </a:solidFill>
              </a:rPr>
              <a:t>논의사항</a:t>
            </a:r>
            <a:r>
              <a:rPr lang="en-US" altLang="ko-KR" sz="1181" b="1" dirty="0">
                <a:solidFill>
                  <a:srgbClr val="7030A0"/>
                </a:solidFill>
              </a:rPr>
              <a:t>)</a:t>
            </a:r>
          </a:p>
          <a:p>
            <a:r>
              <a:rPr lang="ko-KR" altLang="en-US" sz="1181" b="1" dirty="0">
                <a:solidFill>
                  <a:srgbClr val="7030A0"/>
                </a:solidFill>
              </a:rPr>
              <a:t>동우박사님 데이터 재확인 </a:t>
            </a:r>
            <a:r>
              <a:rPr lang="en-US" altLang="ko-KR" sz="1181" b="1" dirty="0">
                <a:solidFill>
                  <a:srgbClr val="7030A0"/>
                </a:solidFill>
              </a:rPr>
              <a:t>-&gt; 23</a:t>
            </a:r>
            <a:r>
              <a:rPr lang="ko-KR" altLang="en-US" sz="1181" b="1" dirty="0">
                <a:solidFill>
                  <a:srgbClr val="7030A0"/>
                </a:solidFill>
              </a:rPr>
              <a:t>년도까지 있는 것으로 확인됨</a:t>
            </a:r>
            <a:endParaRPr lang="en-US" altLang="ko-KR" sz="1181" b="1" dirty="0">
              <a:solidFill>
                <a:srgbClr val="7030A0"/>
              </a:solidFill>
            </a:endParaRPr>
          </a:p>
          <a:p>
            <a:r>
              <a:rPr lang="ko-KR" altLang="en-US" sz="1013" dirty="0">
                <a:solidFill>
                  <a:srgbClr val="7030A0"/>
                </a:solidFill>
              </a:rPr>
              <a:t>예시</a:t>
            </a:r>
            <a:r>
              <a:rPr lang="en-US" altLang="ko-KR" sz="1013" dirty="0">
                <a:solidFill>
                  <a:srgbClr val="7030A0"/>
                </a:solidFill>
              </a:rPr>
              <a:t>: </a:t>
            </a:r>
            <a:r>
              <a:rPr lang="ko-KR" altLang="en-US" sz="1013" dirty="0">
                <a:solidFill>
                  <a:srgbClr val="7030A0"/>
                </a:solidFill>
              </a:rPr>
              <a:t>자연재난상황통계</a:t>
            </a:r>
            <a:r>
              <a:rPr lang="en-US" altLang="ko-KR" sz="1013" dirty="0">
                <a:solidFill>
                  <a:srgbClr val="7030A0"/>
                </a:solidFill>
              </a:rPr>
              <a:t>_</a:t>
            </a:r>
            <a:r>
              <a:rPr lang="ko-KR" altLang="en-US" sz="1013" dirty="0">
                <a:solidFill>
                  <a:srgbClr val="7030A0"/>
                </a:solidFill>
              </a:rPr>
              <a:t>호우 피해 </a:t>
            </a:r>
            <a:r>
              <a:rPr lang="en-US" altLang="ko-KR" sz="1013" dirty="0">
                <a:solidFill>
                  <a:srgbClr val="7030A0"/>
                </a:solidFill>
              </a:rPr>
              <a:t>2023</a:t>
            </a:r>
            <a:r>
              <a:rPr lang="ko-KR" altLang="en-US" sz="1013" dirty="0">
                <a:solidFill>
                  <a:srgbClr val="7030A0"/>
                </a:solidFill>
              </a:rPr>
              <a:t>년</a:t>
            </a:r>
            <a:r>
              <a:rPr lang="en-US" altLang="ko-KR" sz="1013" dirty="0">
                <a:solidFill>
                  <a:srgbClr val="7030A0"/>
                </a:solidFill>
              </a:rPr>
              <a:t>(</a:t>
            </a:r>
            <a:r>
              <a:rPr lang="ko-KR" altLang="en-US" sz="1013" dirty="0" err="1">
                <a:solidFill>
                  <a:srgbClr val="7030A0"/>
                </a:solidFill>
              </a:rPr>
              <a:t>경기도시군구</a:t>
            </a:r>
            <a:r>
              <a:rPr lang="en-US" altLang="ko-KR" sz="1013" dirty="0">
                <a:solidFill>
                  <a:srgbClr val="7030A0"/>
                </a:solidFill>
              </a:rPr>
              <a:t>).xlsx </a:t>
            </a:r>
            <a:r>
              <a:rPr lang="ko-KR" altLang="en-US" sz="1013" dirty="0">
                <a:solidFill>
                  <a:srgbClr val="7030A0"/>
                </a:solidFill>
              </a:rPr>
              <a:t>첨부 </a:t>
            </a:r>
          </a:p>
        </p:txBody>
      </p:sp>
    </p:spTree>
    <p:extLst>
      <p:ext uri="{BB962C8B-B14F-4D97-AF65-F5344CB8AC3E}">
        <p14:creationId xmlns:p14="http://schemas.microsoft.com/office/powerpoint/2010/main" val="3995718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830485" y="123711"/>
            <a:ext cx="8531031" cy="303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포털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-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특성안내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경기도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실상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830485" y="587281"/>
            <a:ext cx="8531031" cy="5820983"/>
          </a:xfrm>
          <a:prstGeom prst="roundRect">
            <a:avLst>
              <a:gd name="adj" fmla="val 2177"/>
            </a:avLst>
          </a:prstGeom>
          <a:solidFill>
            <a:srgbClr val="D5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6239" y="714070"/>
            <a:ext cx="2827005" cy="274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81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경기도 </a:t>
            </a:r>
            <a:r>
              <a:rPr lang="ko-KR" altLang="en-US" sz="1181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기후위기</a:t>
            </a:r>
            <a:r>
              <a:rPr lang="ko-KR" altLang="en-US" sz="1181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실상</a:t>
            </a:r>
          </a:p>
        </p:txBody>
      </p:sp>
      <p:sp>
        <p:nvSpPr>
          <p:cNvPr id="9" name="모서리가 둥근 직사각형 8"/>
          <p:cNvSpPr/>
          <p:nvPr/>
        </p:nvSpPr>
        <p:spPr>
          <a:xfrm>
            <a:off x="1973524" y="1850883"/>
            <a:ext cx="8244953" cy="3947071"/>
          </a:xfrm>
          <a:prstGeom prst="roundRect">
            <a:avLst>
              <a:gd name="adj" fmla="val 2063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996239" y="1533880"/>
            <a:ext cx="47788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13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폭염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39879" y="1543029"/>
            <a:ext cx="314236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13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폭우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212320" y="1533880"/>
            <a:ext cx="489400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13" b="1" dirty="0">
                <a:solidFill>
                  <a:srgbClr val="004A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산사태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3257164" y="1750820"/>
            <a:ext cx="339701" cy="0"/>
          </a:xfrm>
          <a:prstGeom prst="line">
            <a:avLst/>
          </a:prstGeom>
          <a:ln w="38100">
            <a:solidFill>
              <a:srgbClr val="004A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51"/>
          <p:cNvSpPr/>
          <p:nvPr/>
        </p:nvSpPr>
        <p:spPr>
          <a:xfrm>
            <a:off x="2094481" y="1933697"/>
            <a:ext cx="4098811" cy="3754863"/>
          </a:xfrm>
          <a:prstGeom prst="roundRect">
            <a:avLst>
              <a:gd name="adj" fmla="val 995"/>
            </a:avLst>
          </a:prstGeom>
          <a:solidFill>
            <a:schemeClr val="bg1"/>
          </a:solidFill>
          <a:ln>
            <a:solidFill>
              <a:srgbClr val="D5D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6314249" y="1946987"/>
            <a:ext cx="3791525" cy="3754863"/>
          </a:xfrm>
          <a:prstGeom prst="roundRect">
            <a:avLst>
              <a:gd name="adj" fmla="val 995"/>
            </a:avLst>
          </a:prstGeom>
          <a:solidFill>
            <a:schemeClr val="bg1"/>
          </a:solidFill>
          <a:ln>
            <a:solidFill>
              <a:srgbClr val="D5D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624" y="2296034"/>
            <a:ext cx="2395848" cy="3030187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2140180" y="2114128"/>
            <a:ext cx="3915202" cy="611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우리나라 산사태는 주로 집중호우로 인해 발생하며 </a:t>
            </a: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6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월과 </a:t>
            </a: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10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월 사이에 발생합니다</a:t>
            </a: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산사태는 일시적으로 </a:t>
            </a:r>
            <a:r>
              <a:rPr lang="ko-KR" altLang="en-US" sz="844" dirty="0" err="1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토층이</a:t>
            </a:r>
            <a:r>
              <a:rPr lang="ko-KR" altLang="en-US" sz="844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흘러내리는 재해 중 하나로 산 주변의 건물과 차량 등을 파손하며 심하면 이로 인한 인명 피해도 발생시킬 수 있는 기후 위기의 대표적인 현상 중 하나입니다</a:t>
            </a:r>
            <a:r>
              <a:rPr lang="en-US" altLang="ko-KR" sz="844" dirty="0">
                <a:solidFill>
                  <a:schemeClr val="bg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44" dirty="0">
              <a:solidFill>
                <a:schemeClr val="bg1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664279" y="3390998"/>
            <a:ext cx="257143" cy="257143"/>
            <a:chOff x="12215495" y="9713059"/>
            <a:chExt cx="609524" cy="60952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15495" y="9713059"/>
              <a:ext cx="609524" cy="609524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3126" y="9779482"/>
              <a:ext cx="384377" cy="384377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7644493" y="3028008"/>
            <a:ext cx="310913" cy="311430"/>
            <a:chOff x="14152728" y="7354917"/>
            <a:chExt cx="736979" cy="738205"/>
          </a:xfrm>
        </p:grpSpPr>
        <p:sp>
          <p:nvSpPr>
            <p:cNvPr id="12" name="타원 11"/>
            <p:cNvSpPr/>
            <p:nvPr/>
          </p:nvSpPr>
          <p:spPr>
            <a:xfrm>
              <a:off x="14152728" y="7354917"/>
              <a:ext cx="736979" cy="73820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14" name="타원 13"/>
            <p:cNvSpPr/>
            <p:nvPr/>
          </p:nvSpPr>
          <p:spPr>
            <a:xfrm>
              <a:off x="14211239" y="7416942"/>
              <a:ext cx="623876" cy="6079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6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421</a:t>
              </a:r>
              <a:endParaRPr lang="ko-KR" altLang="en-US" sz="506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8398871" y="3097610"/>
            <a:ext cx="310913" cy="311430"/>
            <a:chOff x="14152728" y="7354917"/>
            <a:chExt cx="736979" cy="738205"/>
          </a:xfrm>
        </p:grpSpPr>
        <p:sp>
          <p:nvSpPr>
            <p:cNvPr id="92" name="타원 91"/>
            <p:cNvSpPr/>
            <p:nvPr/>
          </p:nvSpPr>
          <p:spPr>
            <a:xfrm>
              <a:off x="14152728" y="7354917"/>
              <a:ext cx="736979" cy="73820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93" name="타원 92"/>
            <p:cNvSpPr/>
            <p:nvPr/>
          </p:nvSpPr>
          <p:spPr>
            <a:xfrm>
              <a:off x="14211239" y="7416942"/>
              <a:ext cx="623876" cy="6079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6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215</a:t>
              </a:r>
              <a:endParaRPr lang="ko-KR" altLang="en-US" sz="506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8796023" y="3812684"/>
            <a:ext cx="310913" cy="311430"/>
            <a:chOff x="14152728" y="7354917"/>
            <a:chExt cx="736979" cy="738205"/>
          </a:xfrm>
        </p:grpSpPr>
        <p:sp>
          <p:nvSpPr>
            <p:cNvPr id="95" name="타원 94"/>
            <p:cNvSpPr/>
            <p:nvPr/>
          </p:nvSpPr>
          <p:spPr>
            <a:xfrm>
              <a:off x="14152728" y="7354917"/>
              <a:ext cx="736979" cy="73820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96" name="타원 95"/>
            <p:cNvSpPr/>
            <p:nvPr/>
          </p:nvSpPr>
          <p:spPr>
            <a:xfrm>
              <a:off x="14211239" y="7416942"/>
              <a:ext cx="623876" cy="6079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6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245</a:t>
              </a:r>
              <a:endParaRPr lang="ko-KR" altLang="en-US" sz="506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8796023" y="4376483"/>
            <a:ext cx="310913" cy="311430"/>
            <a:chOff x="14152728" y="7354917"/>
            <a:chExt cx="736979" cy="738205"/>
          </a:xfrm>
        </p:grpSpPr>
        <p:sp>
          <p:nvSpPr>
            <p:cNvPr id="98" name="타원 97"/>
            <p:cNvSpPr/>
            <p:nvPr/>
          </p:nvSpPr>
          <p:spPr>
            <a:xfrm>
              <a:off x="14152728" y="7354917"/>
              <a:ext cx="736979" cy="73820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99" name="타원 98"/>
            <p:cNvSpPr/>
            <p:nvPr/>
          </p:nvSpPr>
          <p:spPr>
            <a:xfrm>
              <a:off x="14211239" y="7416942"/>
              <a:ext cx="623876" cy="6079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6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500</a:t>
              </a:r>
              <a:endParaRPr lang="ko-KR" altLang="en-US" sz="506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7559152" y="4209117"/>
            <a:ext cx="408958" cy="410308"/>
            <a:chOff x="14152728" y="7354917"/>
            <a:chExt cx="736979" cy="738205"/>
          </a:xfrm>
        </p:grpSpPr>
        <p:sp>
          <p:nvSpPr>
            <p:cNvPr id="101" name="타원 100"/>
            <p:cNvSpPr/>
            <p:nvPr/>
          </p:nvSpPr>
          <p:spPr>
            <a:xfrm>
              <a:off x="14152728" y="7354917"/>
              <a:ext cx="736979" cy="73820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sp>
          <p:nvSpPr>
            <p:cNvPr id="102" name="타원 101"/>
            <p:cNvSpPr/>
            <p:nvPr/>
          </p:nvSpPr>
          <p:spPr>
            <a:xfrm>
              <a:off x="14211239" y="7416942"/>
              <a:ext cx="623876" cy="60794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6" dirty="0">
                  <a:latin typeface="Noto Sans KR" panose="020B0200000000000000" pitchFamily="50" charset="-127"/>
                  <a:ea typeface="Noto Sans KR" panose="020B0200000000000000" pitchFamily="50" charset="-127"/>
                </a:rPr>
                <a:t>800</a:t>
              </a:r>
              <a:endParaRPr lang="ko-KR" altLang="en-US" sz="506" dirty="0">
                <a:latin typeface="Noto Sans KR" panose="020B0200000000000000" pitchFamily="50" charset="-127"/>
                <a:ea typeface="Noto Sans KR" panose="020B0200000000000000" pitchFamily="50" charset="-127"/>
              </a:endParaRPr>
            </a:p>
          </p:txBody>
        </p:sp>
      </p:grpSp>
      <p:grpSp>
        <p:nvGrpSpPr>
          <p:cNvPr id="103" name="그룹 102"/>
          <p:cNvGrpSpPr/>
          <p:nvPr/>
        </p:nvGrpSpPr>
        <p:grpSpPr>
          <a:xfrm>
            <a:off x="7774094" y="4715528"/>
            <a:ext cx="257143" cy="257143"/>
            <a:chOff x="12215495" y="9713059"/>
            <a:chExt cx="609524" cy="609524"/>
          </a:xfrm>
        </p:grpSpPr>
        <p:pic>
          <p:nvPicPr>
            <p:cNvPr id="104" name="그림 10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15495" y="9713059"/>
              <a:ext cx="609524" cy="609524"/>
            </a:xfrm>
            <a:prstGeom prst="rect">
              <a:avLst/>
            </a:prstGeom>
          </p:spPr>
        </p:pic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3126" y="9779482"/>
              <a:ext cx="384377" cy="384377"/>
            </a:xfrm>
            <a:prstGeom prst="rect">
              <a:avLst/>
            </a:prstGeom>
          </p:spPr>
        </p:pic>
      </p:grpSp>
      <p:grpSp>
        <p:nvGrpSpPr>
          <p:cNvPr id="106" name="그룹 105"/>
          <p:cNvGrpSpPr/>
          <p:nvPr/>
        </p:nvGrpSpPr>
        <p:grpSpPr>
          <a:xfrm>
            <a:off x="7955406" y="4119340"/>
            <a:ext cx="257143" cy="257143"/>
            <a:chOff x="12215495" y="9713059"/>
            <a:chExt cx="609524" cy="609524"/>
          </a:xfrm>
        </p:grpSpPr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15495" y="9713059"/>
              <a:ext cx="609524" cy="609524"/>
            </a:xfrm>
            <a:prstGeom prst="rect">
              <a:avLst/>
            </a:prstGeom>
          </p:spPr>
        </p:pic>
        <p:pic>
          <p:nvPicPr>
            <p:cNvPr id="108" name="그림 107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3126" y="9779482"/>
              <a:ext cx="384377" cy="384377"/>
            </a:xfrm>
            <a:prstGeom prst="rect">
              <a:avLst/>
            </a:prstGeom>
          </p:spPr>
        </p:pic>
      </p:grpSp>
      <p:grpSp>
        <p:nvGrpSpPr>
          <p:cNvPr id="109" name="그룹 108"/>
          <p:cNvGrpSpPr/>
          <p:nvPr/>
        </p:nvGrpSpPr>
        <p:grpSpPr>
          <a:xfrm>
            <a:off x="8276097" y="3711256"/>
            <a:ext cx="257143" cy="257143"/>
            <a:chOff x="12215495" y="9713059"/>
            <a:chExt cx="609524" cy="609524"/>
          </a:xfrm>
        </p:grpSpPr>
        <p:pic>
          <p:nvPicPr>
            <p:cNvPr id="110" name="그림 10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15495" y="9713059"/>
              <a:ext cx="609524" cy="609524"/>
            </a:xfrm>
            <a:prstGeom prst="rect">
              <a:avLst/>
            </a:prstGeom>
          </p:spPr>
        </p:pic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3126" y="9779482"/>
              <a:ext cx="384377" cy="384377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8605897" y="2866634"/>
            <a:ext cx="257143" cy="257143"/>
            <a:chOff x="11846307" y="10720197"/>
            <a:chExt cx="609524" cy="609524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46307" y="10720197"/>
              <a:ext cx="609524" cy="60952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59697" y="10772017"/>
              <a:ext cx="410039" cy="410039"/>
            </a:xfrm>
            <a:prstGeom prst="rect">
              <a:avLst/>
            </a:prstGeom>
          </p:spPr>
        </p:pic>
      </p:grpSp>
      <p:pic>
        <p:nvPicPr>
          <p:cNvPr id="113" name="그림 1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718" y="3522020"/>
            <a:ext cx="3859664" cy="2087178"/>
          </a:xfrm>
          <a:prstGeom prst="rect">
            <a:avLst/>
          </a:prstGeom>
        </p:spPr>
      </p:pic>
      <p:sp>
        <p:nvSpPr>
          <p:cNvPr id="114" name="직사각형 113"/>
          <p:cNvSpPr/>
          <p:nvPr/>
        </p:nvSpPr>
        <p:spPr>
          <a:xfrm>
            <a:off x="2195718" y="3687837"/>
            <a:ext cx="3859664" cy="1310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15" name="TextBox 114"/>
          <p:cNvSpPr txBox="1"/>
          <p:nvPr/>
        </p:nvSpPr>
        <p:spPr>
          <a:xfrm>
            <a:off x="2161994" y="3283394"/>
            <a:ext cx="1165083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9" b="1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산사태 현황</a:t>
            </a:r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4909610" y="2618807"/>
            <a:ext cx="1145772" cy="186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9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산사태 </a:t>
            </a:r>
            <a:r>
              <a:rPr lang="ko-KR" altLang="en-US" sz="759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위험정보</a:t>
            </a:r>
            <a:r>
              <a:rPr lang="ko-KR" altLang="en-US" sz="759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759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바로가기</a:t>
            </a:r>
            <a:endParaRPr lang="ko-KR" altLang="en-US" sz="759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17" name="말풍선: 모서리가 둥근 사각형 14">
            <a:extLst>
              <a:ext uri="{FF2B5EF4-FFF2-40B4-BE49-F238E27FC236}">
                <a16:creationId xmlns:a16="http://schemas.microsoft.com/office/drawing/2014/main" id="{9B9EC550-6334-2CCC-5DEF-B1EB18BD5E0D}"/>
              </a:ext>
            </a:extLst>
          </p:cNvPr>
          <p:cNvSpPr/>
          <p:nvPr/>
        </p:nvSpPr>
        <p:spPr>
          <a:xfrm>
            <a:off x="6055382" y="1457984"/>
            <a:ext cx="1313961" cy="345000"/>
          </a:xfrm>
          <a:prstGeom prst="wedgeRoundRectCallout">
            <a:avLst>
              <a:gd name="adj1" fmla="val -55062"/>
              <a:gd name="adj2" fmla="val 287343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포털 </a:t>
            </a:r>
            <a:r>
              <a:rPr kumimoji="1" lang="en-US" altLang="ko-KR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&gt; </a:t>
            </a:r>
            <a:r>
              <a:rPr kumimoji="1" lang="ko-KR" altLang="en-US" sz="591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기후위기</a:t>
            </a:r>
            <a:r>
              <a:rPr kumimoji="1" lang="ko-KR" altLang="en-US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&gt; </a:t>
            </a:r>
            <a:r>
              <a:rPr kumimoji="1" lang="ko-KR" altLang="en-US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기후위기대응 </a:t>
            </a:r>
            <a:r>
              <a:rPr kumimoji="1" lang="en-US" altLang="ko-KR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&gt; </a:t>
            </a:r>
            <a:r>
              <a:rPr kumimoji="1" lang="ko-KR" altLang="en-US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산사태위험정보로 이동</a:t>
            </a:r>
            <a:endParaRPr kumimoji="1" lang="en-US" altLang="ko-KR" sz="591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2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996239" y="952076"/>
            <a:ext cx="8244953" cy="482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‘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40cm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넘는 폭설’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’‘12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만에 비상 대응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단계’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‘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경기 여주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40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도’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경기도의 여름과 겨울은 연일 기록을 갱신하고 있습니다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극심한 기후 변화에 따라 발생하는 대표적인 기후 위기 현상으로는 폭우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폭염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산사태가 있습니다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경기도의 과거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간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(2018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~ 2022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ko-KR" altLang="en-US" sz="84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온열질환자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수는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14,647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명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누적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이며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2022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한 해에만 경기도 내에서 발생한 산사태 횟수는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19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회로 도민의 일상생활에 직간접적으로 영향을 끼치는 상황을 일컫습니다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44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0" name="말풍선: 모서리가 둥근 사각형 14">
            <a:extLst>
              <a:ext uri="{FF2B5EF4-FFF2-40B4-BE49-F238E27FC236}">
                <a16:creationId xmlns:a16="http://schemas.microsoft.com/office/drawing/2014/main" id="{9B9EC550-6334-2CCC-5DEF-B1EB18BD5E0D}"/>
              </a:ext>
            </a:extLst>
          </p:cNvPr>
          <p:cNvSpPr/>
          <p:nvPr/>
        </p:nvSpPr>
        <p:spPr>
          <a:xfrm>
            <a:off x="2326369" y="5722443"/>
            <a:ext cx="1431710" cy="293094"/>
          </a:xfrm>
          <a:prstGeom prst="wedgeRoundRectCallout">
            <a:avLst>
              <a:gd name="adj1" fmla="val -25458"/>
              <a:gd name="adj2" fmla="val -91495"/>
              <a:gd name="adj3" fmla="val 1666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91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기후플랫폼</a:t>
            </a:r>
            <a:r>
              <a:rPr kumimoji="1" lang="ko-KR" altLang="en-US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 포털에 맞는 디자인으로 변경</a:t>
            </a:r>
            <a:endParaRPr kumimoji="1" lang="en-US" altLang="ko-KR" sz="591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F88454-A0A7-C294-F22A-9875894CE9D5}"/>
              </a:ext>
            </a:extLst>
          </p:cNvPr>
          <p:cNvSpPr txBox="1"/>
          <p:nvPr/>
        </p:nvSpPr>
        <p:spPr>
          <a:xfrm>
            <a:off x="8010695" y="1490949"/>
            <a:ext cx="1452642" cy="24820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ko-KR" altLang="en-US" sz="1013" dirty="0"/>
              <a:t>김동우 박사님</a:t>
            </a:r>
            <a:r>
              <a:rPr lang="en-US" altLang="ko-KR" sz="1013" dirty="0"/>
              <a:t>-</a:t>
            </a:r>
            <a:r>
              <a:rPr lang="ko-KR" altLang="en-US" sz="1013" dirty="0" err="1"/>
              <a:t>작성중</a:t>
            </a:r>
            <a:endParaRPr lang="ko-KR" altLang="en-US" sz="1013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240C42-F1E6-5BB1-1D09-154B5C669629}"/>
              </a:ext>
            </a:extLst>
          </p:cNvPr>
          <p:cNvSpPr txBox="1"/>
          <p:nvPr/>
        </p:nvSpPr>
        <p:spPr>
          <a:xfrm>
            <a:off x="2140180" y="6257038"/>
            <a:ext cx="2505814" cy="4557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81" b="1" dirty="0">
                <a:solidFill>
                  <a:srgbClr val="7030A0"/>
                </a:solidFill>
              </a:rPr>
              <a:t>(0425</a:t>
            </a:r>
            <a:r>
              <a:rPr lang="ko-KR" altLang="en-US" sz="1181" b="1" dirty="0">
                <a:solidFill>
                  <a:srgbClr val="7030A0"/>
                </a:solidFill>
              </a:rPr>
              <a:t>회의</a:t>
            </a:r>
            <a:r>
              <a:rPr lang="en-US" altLang="ko-KR" sz="1181" b="1" dirty="0">
                <a:solidFill>
                  <a:srgbClr val="7030A0"/>
                </a:solidFill>
              </a:rPr>
              <a:t>-</a:t>
            </a:r>
            <a:r>
              <a:rPr lang="ko-KR" altLang="en-US" sz="1181" b="1" dirty="0">
                <a:solidFill>
                  <a:srgbClr val="7030A0"/>
                </a:solidFill>
              </a:rPr>
              <a:t>논의사항</a:t>
            </a:r>
            <a:r>
              <a:rPr lang="en-US" altLang="ko-KR" sz="1181" b="1" dirty="0">
                <a:solidFill>
                  <a:srgbClr val="7030A0"/>
                </a:solidFill>
              </a:rPr>
              <a:t>)</a:t>
            </a:r>
          </a:p>
          <a:p>
            <a:r>
              <a:rPr lang="ko-KR" altLang="en-US" sz="1181" b="1" dirty="0">
                <a:solidFill>
                  <a:srgbClr val="7030A0"/>
                </a:solidFill>
              </a:rPr>
              <a:t>산사태 발생 지점만 제공으로 변경</a:t>
            </a:r>
            <a:endParaRPr lang="ko-KR" altLang="en-US" sz="1013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590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모서리가 둥근 직사각형 61"/>
          <p:cNvSpPr/>
          <p:nvPr/>
        </p:nvSpPr>
        <p:spPr>
          <a:xfrm>
            <a:off x="1830485" y="2695892"/>
            <a:ext cx="8531031" cy="3412974"/>
          </a:xfrm>
          <a:prstGeom prst="roundRect">
            <a:avLst>
              <a:gd name="adj" fmla="val 995"/>
            </a:avLst>
          </a:prstGeom>
          <a:solidFill>
            <a:schemeClr val="bg1"/>
          </a:solidFill>
          <a:ln>
            <a:solidFill>
              <a:srgbClr val="D5D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36" name="직사각형 35"/>
          <p:cNvSpPr/>
          <p:nvPr/>
        </p:nvSpPr>
        <p:spPr>
          <a:xfrm>
            <a:off x="1830485" y="123711"/>
            <a:ext cx="8531031" cy="303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포털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-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특성안내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 격차 현황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830485" y="587281"/>
            <a:ext cx="8531031" cy="760009"/>
          </a:xfrm>
          <a:prstGeom prst="roundRect">
            <a:avLst>
              <a:gd name="adj" fmla="val 2177"/>
            </a:avLst>
          </a:prstGeom>
          <a:solidFill>
            <a:srgbClr val="D5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6239" y="714070"/>
            <a:ext cx="2827005" cy="274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81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기후 격차 현황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96239" y="952076"/>
            <a:ext cx="8244953" cy="482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기후변화 시나리오는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2050, 2100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년의 경기도 기후를 과학적으로 예측해주는 모델입니다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특히 온실가스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에어로졸 등 자연환경 오염 행위들이 지구에 끼치는 영향력을 지구 시스템 모델에 적용하여 경기도의 미래 기온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강수량 등의 기후 관련 정보를 제시해 줍니다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이러한 정보는 경기도가 기후변화로 인한 사전적으로 피해를 예방하고 최소화하기 위한 정보로 활용됩니다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44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31" y="2826614"/>
            <a:ext cx="243673" cy="2380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68969" y="2822266"/>
            <a:ext cx="22742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기후위기</a:t>
            </a:r>
            <a:r>
              <a:rPr lang="ko-KR" altLang="en-US" sz="135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취약지역 통계</a:t>
            </a:r>
            <a:endParaRPr lang="ko-KR" altLang="en-US" sz="759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1830484" y="1427182"/>
            <a:ext cx="8531032" cy="1031441"/>
          </a:xfrm>
          <a:prstGeom prst="roundRect">
            <a:avLst>
              <a:gd name="adj" fmla="val 995"/>
            </a:avLst>
          </a:prstGeom>
          <a:solidFill>
            <a:schemeClr val="bg1"/>
          </a:solidFill>
          <a:ln>
            <a:solidFill>
              <a:srgbClr val="D5D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9" name="TextBox 28"/>
          <p:cNvSpPr txBox="1"/>
          <p:nvPr/>
        </p:nvSpPr>
        <p:spPr>
          <a:xfrm>
            <a:off x="1986867" y="3187894"/>
            <a:ext cx="8024019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759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기후 변화 취약 지역은 기후변화에 대응 능력이 낮거나 온실가스 배출량 등 환경 오염 물질 배출이 많은 지역을 나타냅니다</a:t>
            </a:r>
            <a:r>
              <a:rPr lang="en-US" altLang="ko-KR" sz="759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759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경기도의 </a:t>
            </a:r>
            <a:r>
              <a:rPr lang="en-US" altLang="ko-KR" sz="759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31</a:t>
            </a:r>
            <a:r>
              <a:rPr lang="ko-KR" altLang="en-US" sz="759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개 </a:t>
            </a:r>
            <a:r>
              <a:rPr lang="ko-KR" altLang="en-US" sz="759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시군별</a:t>
            </a:r>
            <a:r>
              <a:rPr lang="ko-KR" altLang="en-US" sz="759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온실가스 배출량</a:t>
            </a:r>
            <a:r>
              <a:rPr lang="en-US" altLang="ko-KR" sz="759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59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에너지 소비량</a:t>
            </a:r>
            <a:r>
              <a:rPr lang="en-US" altLang="ko-KR" sz="759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59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신재생에너지 보급 통계</a:t>
            </a:r>
            <a:r>
              <a:rPr lang="en-US" altLang="ko-KR" sz="759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59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그린인프라</a:t>
            </a:r>
            <a:r>
              <a:rPr lang="ko-KR" altLang="en-US" sz="759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현황 정보를 통해 취약지역 현황을 살피고 </a:t>
            </a:r>
            <a:r>
              <a:rPr lang="ko-KR" altLang="en-US" sz="759" strike="sngStrike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정책설계에</a:t>
            </a:r>
            <a:r>
              <a:rPr lang="ko-KR" altLang="en-US" sz="759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활용합니다</a:t>
            </a:r>
            <a:r>
              <a:rPr lang="en-US" altLang="ko-KR" sz="759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759" strike="sngStrike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1996239" y="3560971"/>
            <a:ext cx="8014647" cy="243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9" dirty="0"/>
              <a:t>연구원 자료 활용</a:t>
            </a:r>
          </a:p>
        </p:txBody>
      </p:sp>
      <p:sp>
        <p:nvSpPr>
          <p:cNvPr id="32" name="말풍선: 모서리가 둥근 사각형 14">
            <a:extLst>
              <a:ext uri="{FF2B5EF4-FFF2-40B4-BE49-F238E27FC236}">
                <a16:creationId xmlns:a16="http://schemas.microsoft.com/office/drawing/2014/main" id="{9B9EC550-6334-2CCC-5DEF-B1EB18BD5E0D}"/>
              </a:ext>
            </a:extLst>
          </p:cNvPr>
          <p:cNvSpPr/>
          <p:nvPr/>
        </p:nvSpPr>
        <p:spPr>
          <a:xfrm>
            <a:off x="2581230" y="5998708"/>
            <a:ext cx="1313961" cy="345000"/>
          </a:xfrm>
          <a:prstGeom prst="wedgeRoundRectCallout">
            <a:avLst>
              <a:gd name="adj1" fmla="val -27456"/>
              <a:gd name="adj2" fmla="val -12487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자료의 내용 및 자료</a:t>
            </a:r>
            <a:r>
              <a:rPr kumimoji="1" lang="en-US" altLang="ko-KR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수급 가능 일자 확인 필요</a:t>
            </a:r>
            <a:endParaRPr kumimoji="1" lang="en-US" altLang="ko-KR" sz="591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2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8968666" y="2149176"/>
            <a:ext cx="1157288" cy="186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9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보고서 다운로드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31" y="1482359"/>
            <a:ext cx="243673" cy="2380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168969" y="1478012"/>
            <a:ext cx="22742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기후격차</a:t>
            </a:r>
            <a:r>
              <a:rPr lang="ko-KR" altLang="en-US" sz="135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이슈</a:t>
            </a:r>
            <a:endParaRPr lang="ko-KR" altLang="en-US" sz="759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96239" y="1814832"/>
            <a:ext cx="8244953" cy="352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기후 격차의 개념은 극심한 기후변화와 그로 인해 발생되는 다양한 불평등 및 정치적 분열에 관해 전략적으로 접근하고자 하는 민선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8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기의 도정 방향이 적용된 개념입니다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기후 격차와 비슷한 개념으로는 기후 불평등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기후 부정의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정의로운 전환의 개념이 있으며 극심한 기후 변화로 인해 기후 격차의 중요성이 나날이 증가하고 있습니다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ko-KR" altLang="en-US" sz="844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69223D-7A3E-35A6-5C77-F3B55AB836AC}"/>
              </a:ext>
            </a:extLst>
          </p:cNvPr>
          <p:cNvSpPr txBox="1"/>
          <p:nvPr/>
        </p:nvSpPr>
        <p:spPr>
          <a:xfrm>
            <a:off x="5275663" y="1764114"/>
            <a:ext cx="3039615" cy="24820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ko-KR" altLang="en-US" sz="1013" dirty="0"/>
              <a:t>폭염</a:t>
            </a:r>
            <a:r>
              <a:rPr lang="en-US" altLang="ko-KR" sz="1013" dirty="0"/>
              <a:t>(</a:t>
            </a:r>
            <a:r>
              <a:rPr lang="ko-KR" altLang="en-US" sz="1013" dirty="0" err="1"/>
              <a:t>오재인</a:t>
            </a:r>
            <a:r>
              <a:rPr lang="ko-KR" altLang="en-US" sz="1013" dirty="0"/>
              <a:t> 박사님</a:t>
            </a:r>
            <a:r>
              <a:rPr lang="en-US" altLang="ko-KR" sz="1013" dirty="0"/>
              <a:t>), </a:t>
            </a:r>
            <a:r>
              <a:rPr lang="ko-KR" altLang="en-US" sz="1013" dirty="0"/>
              <a:t>폭우</a:t>
            </a:r>
            <a:r>
              <a:rPr lang="en-US" altLang="ko-KR" sz="1013" dirty="0"/>
              <a:t>·</a:t>
            </a:r>
            <a:r>
              <a:rPr lang="ko-KR" altLang="en-US" sz="1013" dirty="0"/>
              <a:t>산사태</a:t>
            </a:r>
            <a:r>
              <a:rPr lang="en-US" altLang="ko-KR" sz="1013" dirty="0"/>
              <a:t>(</a:t>
            </a:r>
            <a:r>
              <a:rPr lang="ko-KR" altLang="en-US" sz="1013" dirty="0"/>
              <a:t>김동우 박사님</a:t>
            </a:r>
            <a:r>
              <a:rPr lang="en-US" altLang="ko-KR" sz="1013" dirty="0"/>
              <a:t>)</a:t>
            </a:r>
            <a:endParaRPr lang="ko-KR" altLang="en-US" sz="101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8B7970-B95B-E769-81A9-FF8B8DBDDF6B}"/>
              </a:ext>
            </a:extLst>
          </p:cNvPr>
          <p:cNvSpPr txBox="1"/>
          <p:nvPr/>
        </p:nvSpPr>
        <p:spPr>
          <a:xfrm>
            <a:off x="3989061" y="2853243"/>
            <a:ext cx="3560590" cy="24820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ko-KR" altLang="en-US" sz="1013" dirty="0"/>
              <a:t>관련 글 </a:t>
            </a:r>
            <a:r>
              <a:rPr lang="ko-KR" altLang="en-US" sz="1013" dirty="0" err="1"/>
              <a:t>새로작성</a:t>
            </a:r>
            <a:r>
              <a:rPr lang="en-US" altLang="ko-KR" sz="1013" dirty="0"/>
              <a:t>(</a:t>
            </a:r>
            <a:r>
              <a:rPr lang="ko-KR" altLang="en-US" sz="1013" dirty="0"/>
              <a:t>폭염</a:t>
            </a:r>
            <a:r>
              <a:rPr lang="en-US" altLang="ko-KR" sz="1013" dirty="0"/>
              <a:t>, </a:t>
            </a:r>
            <a:r>
              <a:rPr lang="ko-KR" altLang="en-US" sz="1013" dirty="0"/>
              <a:t>폭우</a:t>
            </a:r>
            <a:r>
              <a:rPr lang="en-US" altLang="ko-KR" sz="1013" dirty="0"/>
              <a:t>, </a:t>
            </a:r>
            <a:r>
              <a:rPr lang="ko-KR" altLang="en-US" sz="1013" dirty="0"/>
              <a:t>산사태 관련 글로 변경 예정</a:t>
            </a:r>
            <a:r>
              <a:rPr lang="en-US" altLang="ko-KR" sz="1013" dirty="0"/>
              <a:t>)</a:t>
            </a:r>
            <a:endParaRPr lang="ko-KR" altLang="en-US" sz="1013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8B339B-0868-618B-6010-FF2F070F4BD4}"/>
              </a:ext>
            </a:extLst>
          </p:cNvPr>
          <p:cNvSpPr txBox="1"/>
          <p:nvPr/>
        </p:nvSpPr>
        <p:spPr>
          <a:xfrm>
            <a:off x="3409742" y="554369"/>
            <a:ext cx="1183337" cy="24820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ko-KR" altLang="en-US" sz="1013" dirty="0"/>
              <a:t>추후 </a:t>
            </a:r>
            <a:r>
              <a:rPr lang="ko-KR" altLang="en-US" sz="1013" dirty="0" err="1"/>
              <a:t>재전달</a:t>
            </a:r>
            <a:r>
              <a:rPr lang="ko-KR" altLang="en-US" sz="1013" dirty="0"/>
              <a:t> 예정</a:t>
            </a:r>
          </a:p>
        </p:txBody>
      </p:sp>
    </p:spTree>
    <p:extLst>
      <p:ext uri="{BB962C8B-B14F-4D97-AF65-F5344CB8AC3E}">
        <p14:creationId xmlns:p14="http://schemas.microsoft.com/office/powerpoint/2010/main" val="2683920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A02A37-3490-07F1-3156-2D73475AF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모서리가 둥근 직사각형 62">
            <a:extLst>
              <a:ext uri="{FF2B5EF4-FFF2-40B4-BE49-F238E27FC236}">
                <a16:creationId xmlns:a16="http://schemas.microsoft.com/office/drawing/2014/main" id="{FBCB388D-596C-03D2-CEDB-DA5A5B7178EB}"/>
              </a:ext>
            </a:extLst>
          </p:cNvPr>
          <p:cNvSpPr/>
          <p:nvPr/>
        </p:nvSpPr>
        <p:spPr>
          <a:xfrm>
            <a:off x="1830484" y="2695892"/>
            <a:ext cx="8531031" cy="3412974"/>
          </a:xfrm>
          <a:prstGeom prst="roundRect">
            <a:avLst>
              <a:gd name="adj" fmla="val 995"/>
            </a:avLst>
          </a:prstGeom>
          <a:solidFill>
            <a:schemeClr val="bg1"/>
          </a:solidFill>
          <a:ln>
            <a:solidFill>
              <a:srgbClr val="D5D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85A0F17-F52B-4E9A-45EF-161C6CFD55CB}"/>
              </a:ext>
            </a:extLst>
          </p:cNvPr>
          <p:cNvSpPr/>
          <p:nvPr/>
        </p:nvSpPr>
        <p:spPr>
          <a:xfrm>
            <a:off x="1830485" y="123711"/>
            <a:ext cx="8531031" cy="303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포털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-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특성안내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 격차 현황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1118202-CBB4-4BE9-A808-7977184C8D23}"/>
              </a:ext>
            </a:extLst>
          </p:cNvPr>
          <p:cNvSpPr/>
          <p:nvPr/>
        </p:nvSpPr>
        <p:spPr>
          <a:xfrm>
            <a:off x="1830485" y="587281"/>
            <a:ext cx="8531031" cy="760009"/>
          </a:xfrm>
          <a:prstGeom prst="roundRect">
            <a:avLst>
              <a:gd name="adj" fmla="val 2177"/>
            </a:avLst>
          </a:prstGeom>
          <a:solidFill>
            <a:srgbClr val="D5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210954-5994-7A38-6AA9-AA24F68B6B9D}"/>
              </a:ext>
            </a:extLst>
          </p:cNvPr>
          <p:cNvSpPr txBox="1"/>
          <p:nvPr/>
        </p:nvSpPr>
        <p:spPr>
          <a:xfrm>
            <a:off x="1996239" y="714070"/>
            <a:ext cx="2827005" cy="274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81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기후 격차 현황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189C9F-92FF-F98A-C836-E8FAFCCC9F0C}"/>
              </a:ext>
            </a:extLst>
          </p:cNvPr>
          <p:cNvSpPr txBox="1"/>
          <p:nvPr/>
        </p:nvSpPr>
        <p:spPr>
          <a:xfrm>
            <a:off x="1996239" y="952076"/>
            <a:ext cx="8244953" cy="482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기후변화 시나리오는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2050, 2100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년의 경기도 기후를 과학적으로 예측해주는 모델입니다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특히 온실가스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에어로졸 등 자연환경 오염 행위들이 지구에 끼치는 영향력을 지구 시스템 모델에 적용하여 경기도의 미래 기온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강수량 등의 기후 관련 정보를 제시해 줍니다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이러한 정보는 경기도가 기후변화로 인한 사전적으로 피해를 예방하고 최소화하기 위한 정보로 활용됩니다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44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A37E855D-32EF-4ABF-AAED-779AC1574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062" y="2820856"/>
            <a:ext cx="243673" cy="23800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76BCE25-625E-C3BD-6BAE-F939D4483DB3}"/>
              </a:ext>
            </a:extLst>
          </p:cNvPr>
          <p:cNvSpPr txBox="1"/>
          <p:nvPr/>
        </p:nvSpPr>
        <p:spPr>
          <a:xfrm>
            <a:off x="2192000" y="2816508"/>
            <a:ext cx="22742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기후변화 취약계층 통계</a:t>
            </a:r>
            <a:endParaRPr lang="ko-KR" altLang="en-US" sz="759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48E27F4-AE9A-B25F-A93A-AE479BCF3556}"/>
              </a:ext>
            </a:extLst>
          </p:cNvPr>
          <p:cNvSpPr txBox="1"/>
          <p:nvPr/>
        </p:nvSpPr>
        <p:spPr>
          <a:xfrm>
            <a:off x="1969130" y="3187894"/>
            <a:ext cx="8272062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759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기후취약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계층은 기후변화에 적응 능력이 낮아 보호가 필요한 고령자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기후 변화에 취약한 건강상의 문제가 있는 사람들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이동에 제한이 있는 사람들 등 다양한 취약 요인을 가진 집단을 나타냅니다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기후취약계층은 인구 사회적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경제적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59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건강적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취약이라는 세가지 측면으로 분류하여 현황을 살피고 정책 설계에 활용합니다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759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4994BDEE-3C10-F49D-1D1E-6BEB2A2CB471}"/>
              </a:ext>
            </a:extLst>
          </p:cNvPr>
          <p:cNvSpPr/>
          <p:nvPr/>
        </p:nvSpPr>
        <p:spPr>
          <a:xfrm>
            <a:off x="1830484" y="1427182"/>
            <a:ext cx="8531032" cy="1031441"/>
          </a:xfrm>
          <a:prstGeom prst="roundRect">
            <a:avLst>
              <a:gd name="adj" fmla="val 995"/>
            </a:avLst>
          </a:prstGeom>
          <a:solidFill>
            <a:schemeClr val="bg1"/>
          </a:solidFill>
          <a:ln>
            <a:solidFill>
              <a:srgbClr val="D5D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2EE13FE-3683-2D91-5D19-BF4C568DE69F}"/>
              </a:ext>
            </a:extLst>
          </p:cNvPr>
          <p:cNvSpPr/>
          <p:nvPr/>
        </p:nvSpPr>
        <p:spPr>
          <a:xfrm>
            <a:off x="2009898" y="3803720"/>
            <a:ext cx="8031604" cy="2195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9" dirty="0"/>
              <a:t>연구원 자료 활용</a:t>
            </a:r>
          </a:p>
        </p:txBody>
      </p:sp>
      <p:sp>
        <p:nvSpPr>
          <p:cNvPr id="30" name="말풍선: 모서리가 둥근 사각형 14">
            <a:extLst>
              <a:ext uri="{FF2B5EF4-FFF2-40B4-BE49-F238E27FC236}">
                <a16:creationId xmlns:a16="http://schemas.microsoft.com/office/drawing/2014/main" id="{2D285BE0-C7E8-FB4C-8451-19C68C023099}"/>
              </a:ext>
            </a:extLst>
          </p:cNvPr>
          <p:cNvSpPr/>
          <p:nvPr/>
        </p:nvSpPr>
        <p:spPr>
          <a:xfrm>
            <a:off x="2594889" y="5998708"/>
            <a:ext cx="1313961" cy="345000"/>
          </a:xfrm>
          <a:prstGeom prst="wedgeRoundRectCallout">
            <a:avLst>
              <a:gd name="adj1" fmla="val -27456"/>
              <a:gd name="adj2" fmla="val -124872"/>
              <a:gd name="adj3" fmla="val 166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자료의 내용 및 자료</a:t>
            </a:r>
            <a:r>
              <a:rPr kumimoji="1" lang="en-US" altLang="ko-KR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 </a:t>
            </a:r>
            <a:r>
              <a:rPr kumimoji="1" lang="ko-KR" altLang="en-US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수급 가능 일자 확인 필요</a:t>
            </a:r>
            <a:endParaRPr kumimoji="1" lang="en-US" altLang="ko-KR" sz="591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2" charset="-127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1005D902-79B5-F36C-11C7-70FD8597B3B0}"/>
              </a:ext>
            </a:extLst>
          </p:cNvPr>
          <p:cNvSpPr/>
          <p:nvPr/>
        </p:nvSpPr>
        <p:spPr>
          <a:xfrm>
            <a:off x="9003676" y="3497778"/>
            <a:ext cx="1157288" cy="186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9" dirty="0">
                <a:latin typeface="Noto Sans KR" panose="020B0200000000000000" pitchFamily="50" charset="-127"/>
                <a:ea typeface="Noto Sans KR" panose="020B0200000000000000" pitchFamily="50" charset="-127"/>
              </a:rPr>
              <a:t>취약인구 정보 바로가기</a:t>
            </a:r>
          </a:p>
        </p:txBody>
      </p:sp>
      <p:sp>
        <p:nvSpPr>
          <p:cNvPr id="34" name="말풍선: 모서리가 둥근 사각형 14">
            <a:extLst>
              <a:ext uri="{FF2B5EF4-FFF2-40B4-BE49-F238E27FC236}">
                <a16:creationId xmlns:a16="http://schemas.microsoft.com/office/drawing/2014/main" id="{750DAA3E-2EBE-0C72-F5F9-21EED870DF9B}"/>
              </a:ext>
            </a:extLst>
          </p:cNvPr>
          <p:cNvSpPr/>
          <p:nvPr/>
        </p:nvSpPr>
        <p:spPr>
          <a:xfrm>
            <a:off x="10379839" y="3331742"/>
            <a:ext cx="1313961" cy="345000"/>
          </a:xfrm>
          <a:prstGeom prst="wedgeRoundRectCallout">
            <a:avLst>
              <a:gd name="adj1" fmla="val -64264"/>
              <a:gd name="adj2" fmla="val 23659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포털 </a:t>
            </a:r>
            <a:r>
              <a:rPr kumimoji="1" lang="en-US" altLang="ko-KR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&gt; </a:t>
            </a:r>
            <a:r>
              <a:rPr kumimoji="1" lang="ko-KR" altLang="en-US" sz="591" b="1" dirty="0" err="1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기후위기</a:t>
            </a:r>
            <a:r>
              <a:rPr kumimoji="1" lang="ko-KR" altLang="en-US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 </a:t>
            </a:r>
            <a:r>
              <a:rPr kumimoji="1" lang="en-US" altLang="ko-KR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&gt; </a:t>
            </a:r>
            <a:r>
              <a:rPr kumimoji="1" lang="ko-KR" altLang="en-US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기후위기대응 </a:t>
            </a:r>
            <a:r>
              <a:rPr kumimoji="1" lang="en-US" altLang="ko-KR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&gt; </a:t>
            </a:r>
            <a:r>
              <a:rPr kumimoji="1" lang="ko-KR" altLang="en-US" sz="591" b="1" dirty="0">
                <a:solidFill>
                  <a:schemeClr val="bg1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Pretendard" panose="02000503000000020004" pitchFamily="2" charset="-127"/>
              </a:rPr>
              <a:t>취약인구정보로 이동</a:t>
            </a:r>
            <a:endParaRPr kumimoji="1" lang="en-US" altLang="ko-KR" sz="591" b="1" dirty="0">
              <a:solidFill>
                <a:schemeClr val="bg1"/>
              </a:solidFill>
              <a:latin typeface="Noto Sans KR" panose="020B0200000000000000" pitchFamily="50" charset="-127"/>
              <a:ea typeface="Noto Sans KR" panose="020B0200000000000000" pitchFamily="50" charset="-127"/>
              <a:cs typeface="Pretendard" panose="02000503000000020004" pitchFamily="2" charset="-127"/>
            </a:endParaRPr>
          </a:p>
        </p:txBody>
      </p:sp>
      <p:sp>
        <p:nvSpPr>
          <p:cNvPr id="35" name="모서리가 둥근 직사각형 34">
            <a:extLst>
              <a:ext uri="{FF2B5EF4-FFF2-40B4-BE49-F238E27FC236}">
                <a16:creationId xmlns:a16="http://schemas.microsoft.com/office/drawing/2014/main" id="{A025EF5E-2837-8AAC-E2F5-89EFE78F7F68}"/>
              </a:ext>
            </a:extLst>
          </p:cNvPr>
          <p:cNvSpPr/>
          <p:nvPr/>
        </p:nvSpPr>
        <p:spPr>
          <a:xfrm>
            <a:off x="8968666" y="2149176"/>
            <a:ext cx="1157288" cy="186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9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보고서 다운로드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84A08B3D-415E-1356-B611-6CCCE7D9E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31" y="1482359"/>
            <a:ext cx="243673" cy="2380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8CD77E9-D6DF-BB2B-8A7E-82F5471EFDD1}"/>
              </a:ext>
            </a:extLst>
          </p:cNvPr>
          <p:cNvSpPr txBox="1"/>
          <p:nvPr/>
        </p:nvSpPr>
        <p:spPr>
          <a:xfrm>
            <a:off x="2168969" y="1478012"/>
            <a:ext cx="22742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50" b="1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기후격차</a:t>
            </a:r>
            <a:r>
              <a:rPr lang="ko-KR" altLang="en-US" sz="135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이슈</a:t>
            </a:r>
            <a:endParaRPr lang="ko-KR" altLang="en-US" sz="759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EE00D4-68F1-C900-E64D-6382AD60AFCA}"/>
              </a:ext>
            </a:extLst>
          </p:cNvPr>
          <p:cNvSpPr txBox="1"/>
          <p:nvPr/>
        </p:nvSpPr>
        <p:spPr>
          <a:xfrm>
            <a:off x="1996239" y="1814832"/>
            <a:ext cx="8244953" cy="352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기후 격차의 개념은 극심한 기후변화와 그로 인해 발생되는 다양한 불평등 및 정치적 분열에 관해 전략적으로 접근하고자 하는 민선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8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기의 도정 방향이 적용된 개념입니다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기후 격차와 비슷한 개념으로는 기후 불평등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기후 부정의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정의로운 전환의 개념이 있으며 극심한 기후 변화로 인해 기후 격차의 중요성이 나날이 증가하고 있습니다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endParaRPr lang="ko-KR" altLang="en-US" sz="844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61F234-4EBB-15F9-518F-C6BA7CB9C768}"/>
              </a:ext>
            </a:extLst>
          </p:cNvPr>
          <p:cNvSpPr txBox="1"/>
          <p:nvPr/>
        </p:nvSpPr>
        <p:spPr>
          <a:xfrm>
            <a:off x="6118716" y="2242503"/>
            <a:ext cx="1008609" cy="24820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ko-KR" altLang="en-US" sz="1013" dirty="0"/>
              <a:t>최윤원 박사님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7D9D04-B474-6B0B-8099-E29E0BD7FB87}"/>
              </a:ext>
            </a:extLst>
          </p:cNvPr>
          <p:cNvSpPr/>
          <p:nvPr/>
        </p:nvSpPr>
        <p:spPr>
          <a:xfrm>
            <a:off x="4695937" y="4408714"/>
            <a:ext cx="2896280" cy="7715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759" dirty="0"/>
              <a:t>4</a:t>
            </a:r>
            <a:r>
              <a:rPr lang="ko-KR" altLang="en-US" sz="759" dirty="0"/>
              <a:t>월 </a:t>
            </a:r>
            <a:r>
              <a:rPr lang="en-US" altLang="ko-KR" sz="759" dirty="0"/>
              <a:t>25</a:t>
            </a:r>
            <a:r>
              <a:rPr lang="ko-KR" altLang="en-US" sz="759" dirty="0"/>
              <a:t>일 자료 전달 가능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98D91F-ABC1-0DB6-3368-8E071FDCCA14}"/>
              </a:ext>
            </a:extLst>
          </p:cNvPr>
          <p:cNvSpPr txBox="1"/>
          <p:nvPr/>
        </p:nvSpPr>
        <p:spPr>
          <a:xfrm>
            <a:off x="3409742" y="554369"/>
            <a:ext cx="1183337" cy="24820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ko-KR" altLang="en-US" sz="1013" dirty="0"/>
              <a:t>추후 </a:t>
            </a:r>
            <a:r>
              <a:rPr lang="ko-KR" altLang="en-US" sz="1013" dirty="0" err="1"/>
              <a:t>재전달</a:t>
            </a:r>
            <a:r>
              <a:rPr lang="ko-KR" altLang="en-US" sz="1013" dirty="0"/>
              <a:t> 예정</a:t>
            </a:r>
          </a:p>
        </p:txBody>
      </p:sp>
    </p:spTree>
    <p:extLst>
      <p:ext uri="{BB962C8B-B14F-4D97-AF65-F5344CB8AC3E}">
        <p14:creationId xmlns:p14="http://schemas.microsoft.com/office/powerpoint/2010/main" val="2844511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9A61A-6FC2-4156-8215-807140EE9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38C04C6-1609-862D-7889-A72789E41D36}"/>
              </a:ext>
            </a:extLst>
          </p:cNvPr>
          <p:cNvSpPr txBox="1"/>
          <p:nvPr/>
        </p:nvSpPr>
        <p:spPr>
          <a:xfrm>
            <a:off x="1482020" y="3198167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폭염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330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3A16-3ADC-8D40-08A3-F5F60CD6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B8DBB45-C086-908D-F9D1-16A0A32BD58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폭염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04C218-05C1-D1C1-39FD-6232FA16BEBF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624220-4CB9-AC82-BEE7-C8070E6E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C238F5-90A1-1BCE-50C8-79312C67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057347-B394-5C03-B92F-28E3F684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D99553-D740-AA05-8258-0FB15914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663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44BD71-619F-6568-DB20-CE621E5C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058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231C1A5-87DB-96F2-8C4D-15CFAA00D225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69AB9B-B003-5D0E-56CC-10E2F31E8FA2}"/>
              </a:ext>
            </a:extLst>
          </p:cNvPr>
          <p:cNvGrpSpPr/>
          <p:nvPr/>
        </p:nvGrpSpPr>
        <p:grpSpPr>
          <a:xfrm>
            <a:off x="1075434" y="2879049"/>
            <a:ext cx="1811907" cy="621944"/>
            <a:chOff x="8634546" y="1437155"/>
            <a:chExt cx="3451519" cy="58384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DFBAA5-6671-EE28-427D-A999F502974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58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일</a:t>
              </a:r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A720F8-857D-092E-BCF3-BF977E018C1E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3322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폭염발생일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7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700" b="1" dirty="0">
                  <a:solidFill>
                    <a:schemeClr val="bg1"/>
                  </a:solidFill>
                </a:rPr>
                <a:t>지난 </a:t>
              </a:r>
              <a:r>
                <a:rPr lang="en-US" altLang="ko-KR" sz="700" b="1" dirty="0">
                  <a:solidFill>
                    <a:schemeClr val="bg1"/>
                  </a:solidFill>
                </a:rPr>
                <a:t>5</a:t>
              </a:r>
              <a:r>
                <a:rPr lang="ko-KR" altLang="en-US" sz="700" b="1" dirty="0">
                  <a:solidFill>
                    <a:schemeClr val="bg1"/>
                  </a:solidFill>
                </a:rPr>
                <a:t>년간 </a:t>
              </a:r>
              <a:r>
                <a:rPr lang="ko-KR" altLang="en-US" sz="700" b="1" dirty="0" err="1">
                  <a:solidFill>
                    <a:schemeClr val="bg1"/>
                  </a:solidFill>
                </a:rPr>
                <a:t>총일수</a:t>
              </a:r>
              <a:r>
                <a:rPr lang="en-US" altLang="ko-KR" sz="7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F8EB775-F93D-536D-0E0C-D385B285FD98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71155C-3616-AFB7-A19F-067AAEC1084E}"/>
              </a:ext>
            </a:extLst>
          </p:cNvPr>
          <p:cNvGrpSpPr/>
          <p:nvPr/>
        </p:nvGrpSpPr>
        <p:grpSpPr>
          <a:xfrm>
            <a:off x="2835840" y="2835522"/>
            <a:ext cx="1544268" cy="637332"/>
            <a:chOff x="8634546" y="1437155"/>
            <a:chExt cx="3451519" cy="5982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BCBB36-2CEE-7D41-F3FC-87B65C6453A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580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명</a:t>
              </a:r>
              <a:endParaRPr lang="ko-KR" altLang="en-US" sz="1050" b="1" strike="sngStrike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516C6A-02A8-D1BA-1E29-8F49B594833F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온열질환자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지난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5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1541573-AC16-327C-DFF8-958947FD03A9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9A2ECAD-1A8C-08BF-67DA-DF8B6F98478A}"/>
              </a:ext>
            </a:extLst>
          </p:cNvPr>
          <p:cNvGrpSpPr/>
          <p:nvPr/>
        </p:nvGrpSpPr>
        <p:grpSpPr>
          <a:xfrm>
            <a:off x="4767247" y="2875132"/>
            <a:ext cx="1734088" cy="587498"/>
            <a:chOff x="8634546" y="1437155"/>
            <a:chExt cx="3451519" cy="551505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07A464-0A38-6A47-E43B-F86A6BE8D27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24.9%</a:t>
              </a:r>
              <a:endParaRPr lang="ko-KR" altLang="en-US" sz="1050" b="1" strike="sngStrike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8C34076-2CB2-5293-0C4C-F1B69F7D1E8E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3178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온열질환자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증가율</a:t>
              </a:r>
              <a:endParaRPr lang="en-US" altLang="ko-KR" sz="8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</a:rPr>
                <a:t>(20~22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)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8B5CEC9-DA94-9929-0351-E49C33DC4EB7}"/>
              </a:ext>
            </a:extLst>
          </p:cNvPr>
          <p:cNvCxnSpPr/>
          <p:nvPr/>
        </p:nvCxnSpPr>
        <p:spPr>
          <a:xfrm>
            <a:off x="704201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9A73D9A-650F-00BC-B754-A0C8FFC3498A}"/>
              </a:ext>
            </a:extLst>
          </p:cNvPr>
          <p:cNvGrpSpPr/>
          <p:nvPr/>
        </p:nvGrpSpPr>
        <p:grpSpPr>
          <a:xfrm>
            <a:off x="7075751" y="2881326"/>
            <a:ext cx="1734077" cy="821998"/>
            <a:chOff x="8634546" y="1437155"/>
            <a:chExt cx="3451519" cy="771638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EC4EDCF-9BD6-3B7E-C7B9-FE54DB43D4C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1.8%</a:t>
              </a:r>
              <a:endParaRPr lang="ko-KR" altLang="en-US" sz="1050" b="1" strike="sngStrike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EA068F-8394-3FC4-22E9-FB77869A98AD}"/>
                </a:ext>
              </a:extLst>
            </p:cNvPr>
            <p:cNvSpPr txBox="1"/>
            <p:nvPr/>
          </p:nvSpPr>
          <p:spPr>
            <a:xfrm>
              <a:off x="8634548" y="1688736"/>
              <a:ext cx="3012377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도시대비 농촌지역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온열질환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사망률 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전국평균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0.9%)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65E59C9-C66A-F300-9CC3-A3DA4D4FAC71}"/>
              </a:ext>
            </a:extLst>
          </p:cNvPr>
          <p:cNvGrpSpPr/>
          <p:nvPr/>
        </p:nvGrpSpPr>
        <p:grpSpPr>
          <a:xfrm>
            <a:off x="9201110" y="2799318"/>
            <a:ext cx="1821237" cy="637332"/>
            <a:chOff x="8634546" y="1437155"/>
            <a:chExt cx="3451519" cy="59828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D2D764-6D34-3900-7675-30CA6FAB027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0000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억원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17AEA3-B14F-EFA1-9E50-DCC83B8DA76E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폭염 재산피해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042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5FA3-6B6B-A85D-BBD5-55385AE2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457D7A-E112-E811-B523-17131A9139E1}"/>
              </a:ext>
            </a:extLst>
          </p:cNvPr>
          <p:cNvSpPr txBox="1"/>
          <p:nvPr/>
        </p:nvSpPr>
        <p:spPr>
          <a:xfrm>
            <a:off x="6680563" y="457199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https://www.chemaqua.com/en-us/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062A73-168E-3D2B-5CAF-FB8298C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42" y="1112999"/>
            <a:ext cx="3949387" cy="327431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B774E6-DB77-D3FE-B71D-BB9AF3100F64}"/>
              </a:ext>
            </a:extLst>
          </p:cNvPr>
          <p:cNvSpPr/>
          <p:nvPr/>
        </p:nvSpPr>
        <p:spPr>
          <a:xfrm>
            <a:off x="5538651" y="2965269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0DA11-6942-2532-1E14-CE59CA172354}"/>
              </a:ext>
            </a:extLst>
          </p:cNvPr>
          <p:cNvSpPr txBox="1"/>
          <p:nvPr/>
        </p:nvSpPr>
        <p:spPr>
          <a:xfrm>
            <a:off x="1851823" y="4738261"/>
            <a:ext cx="808775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배경은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단색으로 가되 정보의 카테고리 </a:t>
            </a:r>
            <a:r>
              <a:rPr lang="ko-KR" altLang="en-US" sz="1600" b="1" dirty="0" err="1"/>
              <a:t>변경시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색변경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기후위기 관련이니 배경 색을 적색으로 가되 현재 색은 채도가 높으니 조절해서 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하단 내용의 구성이 바뀔 때 채도와 명도를 조절해서 구분감을 명확하게 만들 것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076ED-2D4C-2244-91F1-608B79CB5E7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53EB76-802E-CE36-1B94-67AE7DA37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99" y="4688765"/>
            <a:ext cx="1217658" cy="12575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7BFE34F-0974-0845-8099-A29BE6B67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89" y="1139369"/>
            <a:ext cx="4021503" cy="310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2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E54C8-FF4E-3C65-37A0-568BACB3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116A7CF-5711-C897-2AC7-E35E385FD58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폭염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7E0FF80-AC4C-FA58-5C23-6F78CCD102C3}"/>
              </a:ext>
            </a:extLst>
          </p:cNvPr>
          <p:cNvSpPr/>
          <p:nvPr/>
        </p:nvSpPr>
        <p:spPr>
          <a:xfrm>
            <a:off x="7468351" y="2026995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정보구축 개념도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C7F02-892B-6DFF-8ABA-00CAE87174FF}"/>
              </a:ext>
            </a:extLst>
          </p:cNvPr>
          <p:cNvSpPr txBox="1"/>
          <p:nvPr/>
        </p:nvSpPr>
        <p:spPr>
          <a:xfrm>
            <a:off x="923408" y="1815402"/>
            <a:ext cx="4999922" cy="36434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폭염</a:t>
            </a:r>
            <a:endParaRPr lang="en-US" altLang="ko-KR" sz="1100" b="1" dirty="0"/>
          </a:p>
          <a:p>
            <a:pPr>
              <a:lnSpc>
                <a:spcPct val="150000"/>
              </a:lnSpc>
              <a:buNone/>
            </a:pPr>
            <a:endParaRPr lang="en-US" altLang="ko-KR" sz="9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폭염은 일 최고 체감온도가 </a:t>
            </a:r>
            <a:r>
              <a:rPr lang="en-US" altLang="ko-KR" sz="900" dirty="0"/>
              <a:t>33℃ </a:t>
            </a:r>
            <a:r>
              <a:rPr lang="ko-KR" altLang="en-US" sz="900" dirty="0"/>
              <a:t>이상이며 </a:t>
            </a:r>
            <a:r>
              <a:rPr lang="en-US" altLang="ko-KR" sz="900" dirty="0"/>
              <a:t>2</a:t>
            </a:r>
            <a:r>
              <a:rPr lang="ko-KR" altLang="en-US" sz="900" dirty="0"/>
              <a:t>일 이상 지속되는 현상을 말하며</a:t>
            </a:r>
            <a:r>
              <a:rPr lang="en-US" altLang="ko-KR" sz="900" dirty="0"/>
              <a:t>, </a:t>
            </a:r>
            <a:r>
              <a:rPr lang="ko-KR" altLang="en-US" sz="900" dirty="0"/>
              <a:t>폭염경보는 </a:t>
            </a:r>
            <a:r>
              <a:rPr lang="en-US" altLang="ko-KR" sz="900" dirty="0"/>
              <a:t>35℃ </a:t>
            </a:r>
            <a:r>
              <a:rPr lang="ko-KR" altLang="en-US" sz="900" dirty="0"/>
              <a:t>이상 시 발령됩니다</a:t>
            </a:r>
            <a:r>
              <a:rPr lang="en-US" altLang="ko-KR" sz="900" dirty="0"/>
              <a:t>.</a:t>
            </a:r>
            <a:r>
              <a:rPr lang="en-US" altLang="ko-KR" sz="900" b="1" dirty="0"/>
              <a:t> </a:t>
            </a:r>
            <a:r>
              <a:rPr lang="ko-KR" altLang="en-US" sz="900" dirty="0"/>
              <a:t>하지만 다양한 지역적 특성에 따라 높은 수준의 체감온도 차이가 발생하며</a:t>
            </a:r>
            <a:r>
              <a:rPr lang="en-US" altLang="ko-KR" sz="900" dirty="0"/>
              <a:t>, </a:t>
            </a:r>
            <a:r>
              <a:rPr lang="ko-KR" altLang="en-US" sz="900" dirty="0"/>
              <a:t>노인</a:t>
            </a:r>
            <a:r>
              <a:rPr lang="en-US" altLang="ko-KR" sz="900" dirty="0"/>
              <a:t>, </a:t>
            </a:r>
            <a:r>
              <a:rPr lang="ko-KR" altLang="en-US" sz="900" dirty="0"/>
              <a:t>영유아</a:t>
            </a:r>
            <a:r>
              <a:rPr lang="en-US" altLang="ko-KR" sz="900" dirty="0"/>
              <a:t>, </a:t>
            </a:r>
            <a:r>
              <a:rPr lang="ko-KR" altLang="en-US" sz="900" dirty="0"/>
              <a:t>저소득층</a:t>
            </a:r>
            <a:r>
              <a:rPr lang="en-US" altLang="ko-KR" sz="900" dirty="0"/>
              <a:t>, </a:t>
            </a:r>
            <a:r>
              <a:rPr lang="ko-KR" altLang="en-US" sz="900" dirty="0"/>
              <a:t>옥외 근로자 등 취약계층은 더 큰 위험에 노출되어 있습니다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경기도는 기후변화로 인해 급격한 폭염 증가를 겪고 있습니다</a:t>
            </a:r>
            <a:r>
              <a:rPr lang="en-US" altLang="ko-KR" sz="900" dirty="0"/>
              <a:t>. 2011</a:t>
            </a:r>
            <a:r>
              <a:rPr lang="ko-KR" altLang="en-US" sz="900" dirty="0"/>
              <a:t>년부터 </a:t>
            </a:r>
            <a:r>
              <a:rPr lang="en-US" altLang="ko-KR" sz="900" dirty="0"/>
              <a:t>2022</a:t>
            </a:r>
            <a:r>
              <a:rPr lang="ko-KR" altLang="en-US" sz="900" dirty="0"/>
              <a:t>년까지 경기도의 </a:t>
            </a:r>
            <a:r>
              <a:rPr lang="ko-KR" altLang="en-US" sz="900" dirty="0" err="1"/>
              <a:t>온열질환자</a:t>
            </a:r>
            <a:r>
              <a:rPr lang="ko-KR" altLang="en-US" sz="900" dirty="0"/>
              <a:t> 증가율은 전국 평균</a:t>
            </a:r>
            <a:r>
              <a:rPr lang="en-US" altLang="ko-KR" sz="900" dirty="0"/>
              <a:t>(1.8%)</a:t>
            </a:r>
            <a:r>
              <a:rPr lang="ko-KR" altLang="en-US" sz="900" dirty="0"/>
              <a:t>의 약 </a:t>
            </a:r>
            <a:r>
              <a:rPr lang="en-US" altLang="ko-KR" sz="900" dirty="0"/>
              <a:t>2</a:t>
            </a:r>
            <a:r>
              <a:rPr lang="ko-KR" altLang="en-US" sz="900" dirty="0"/>
              <a:t>배인 </a:t>
            </a:r>
            <a:r>
              <a:rPr lang="en-US" altLang="ko-KR" sz="900" dirty="0"/>
              <a:t>3.5%</a:t>
            </a:r>
            <a:r>
              <a:rPr lang="ko-KR" altLang="en-US" sz="900" dirty="0"/>
              <a:t>를 기록했으며</a:t>
            </a:r>
            <a:r>
              <a:rPr lang="en-US" altLang="ko-KR" sz="900" dirty="0"/>
              <a:t>, 2020~2022</a:t>
            </a:r>
            <a:r>
              <a:rPr lang="ko-KR" altLang="en-US" sz="900" dirty="0"/>
              <a:t>년 최근 </a:t>
            </a:r>
            <a:r>
              <a:rPr lang="en-US" altLang="ko-KR" sz="900" dirty="0"/>
              <a:t>3</a:t>
            </a:r>
            <a:r>
              <a:rPr lang="ko-KR" altLang="en-US" sz="900" dirty="0"/>
              <a:t>년간의 증가율은 전국</a:t>
            </a:r>
            <a:r>
              <a:rPr lang="en-US" altLang="ko-KR" sz="900" dirty="0"/>
              <a:t>(8.4%)</a:t>
            </a:r>
            <a:r>
              <a:rPr lang="ko-KR" altLang="en-US" sz="900" dirty="0"/>
              <a:t>보다 크게 높은 </a:t>
            </a:r>
            <a:r>
              <a:rPr lang="en-US" altLang="ko-KR" sz="900" dirty="0"/>
              <a:t>24.9%</a:t>
            </a:r>
            <a:r>
              <a:rPr lang="ko-KR" altLang="en-US" sz="900" dirty="0"/>
              <a:t>를 보였습니다</a:t>
            </a:r>
            <a:r>
              <a:rPr lang="en-US" altLang="ko-KR" sz="900" dirty="0"/>
              <a:t>.</a:t>
            </a:r>
            <a:endParaRPr lang="en-US" altLang="ko-KR" sz="900" b="1" dirty="0"/>
          </a:p>
          <a:p>
            <a:pPr>
              <a:lnSpc>
                <a:spcPct val="150000"/>
              </a:lnSpc>
              <a:buNone/>
            </a:pPr>
            <a:endParaRPr lang="en-US" altLang="ko-KR" sz="9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우리 플랫폼은 </a:t>
            </a:r>
            <a:r>
              <a:rPr lang="en-US" altLang="ko-KR" sz="900" dirty="0"/>
              <a:t>UMEP </a:t>
            </a:r>
            <a:r>
              <a:rPr lang="ko-KR" altLang="en-US" sz="900" dirty="0"/>
              <a:t>소프트웨어와 </a:t>
            </a:r>
            <a:r>
              <a:rPr lang="en-US" altLang="ko-KR" sz="900" dirty="0"/>
              <a:t>UTCI(Universal Thermal Climate Index) </a:t>
            </a:r>
            <a:r>
              <a:rPr lang="ko-KR" altLang="en-US" sz="900" dirty="0"/>
              <a:t>평가 기준을 활용하여 경기도 전역의 실제 </a:t>
            </a:r>
            <a:r>
              <a:rPr lang="ko-KR" altLang="en-US" sz="900" dirty="0" err="1"/>
              <a:t>열쾌적성을</a:t>
            </a:r>
            <a:r>
              <a:rPr lang="ko-KR" altLang="en-US" sz="900" dirty="0"/>
              <a:t> 정밀하게 분석했습니다</a:t>
            </a:r>
            <a:r>
              <a:rPr lang="en-US" altLang="ko-KR" sz="900" dirty="0"/>
              <a:t>. </a:t>
            </a:r>
            <a:r>
              <a:rPr lang="ko-KR" altLang="en-US" sz="900" dirty="0"/>
              <a:t>이 지도는 단순한 기온이 아닌</a:t>
            </a:r>
            <a:r>
              <a:rPr lang="en-US" altLang="ko-KR" sz="900" dirty="0"/>
              <a:t>, </a:t>
            </a:r>
            <a:r>
              <a:rPr lang="ko-KR" altLang="en-US" sz="900" dirty="0"/>
              <a:t>습도</a:t>
            </a:r>
            <a:r>
              <a:rPr lang="en-US" altLang="ko-KR" sz="900" dirty="0"/>
              <a:t>, </a:t>
            </a:r>
            <a:r>
              <a:rPr lang="ko-KR" altLang="en-US" sz="900" dirty="0"/>
              <a:t>풍속</a:t>
            </a:r>
            <a:r>
              <a:rPr lang="en-US" altLang="ko-KR" sz="900" dirty="0"/>
              <a:t>, </a:t>
            </a:r>
            <a:r>
              <a:rPr lang="ko-KR" altLang="en-US" sz="900" dirty="0"/>
              <a:t>태양복사 등을 종합적으로 고려한 실제 체감 열환경을 보여줍니다</a:t>
            </a:r>
            <a:r>
              <a:rPr lang="en-US" altLang="ko-KR" sz="900" dirty="0"/>
              <a:t>. 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사용자는 데이터를 통해 폭염 취약지역을 정확히 파악하여 </a:t>
            </a:r>
            <a:r>
              <a:rPr lang="ko-KR" altLang="en-US" sz="900" dirty="0" err="1"/>
              <a:t>그늘막</a:t>
            </a:r>
            <a:r>
              <a:rPr lang="en-US" altLang="ko-KR" sz="900" dirty="0"/>
              <a:t>, </a:t>
            </a:r>
            <a:r>
              <a:rPr lang="ko-KR" altLang="en-US" sz="900" dirty="0"/>
              <a:t>공원녹화 등 실효성 있는 대책을 마련할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시민들은 자신의 거주지역 열환경을 이해하고 효과적인 폭염 대비를 할 수 있습니다</a:t>
            </a:r>
            <a:r>
              <a:rPr lang="en-US" altLang="ko-KR" sz="900" dirty="0"/>
              <a:t>. 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1346133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263BB-55AC-6ADF-A612-6ED3E33DC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919D3F6-0494-524A-EFDF-BEF37885F49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폭염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D55E8B-F28B-5054-4101-EA7E9DE25785}"/>
              </a:ext>
            </a:extLst>
          </p:cNvPr>
          <p:cNvSpPr/>
          <p:nvPr/>
        </p:nvSpPr>
        <p:spPr>
          <a:xfrm>
            <a:off x="3961467" y="107950"/>
            <a:ext cx="7696200" cy="6650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82C04F0-1950-1EC9-6E3B-95A71FE21BFA}"/>
              </a:ext>
            </a:extLst>
          </p:cNvPr>
          <p:cNvCxnSpPr>
            <a:cxnSpLocks/>
          </p:cNvCxnSpPr>
          <p:nvPr/>
        </p:nvCxnSpPr>
        <p:spPr>
          <a:xfrm>
            <a:off x="7785100" y="300382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D66CBC5-967D-DB70-962D-69D5E7446082}"/>
              </a:ext>
            </a:extLst>
          </p:cNvPr>
          <p:cNvSpPr txBox="1"/>
          <p:nvPr/>
        </p:nvSpPr>
        <p:spPr>
          <a:xfrm>
            <a:off x="4406901" y="336658"/>
            <a:ext cx="3075434" cy="177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</a:rPr>
              <a:t>열쾌적성</a:t>
            </a:r>
            <a:r>
              <a:rPr lang="ko-KR" altLang="en-US" sz="1400" b="1" dirty="0">
                <a:solidFill>
                  <a:schemeClr val="bg1"/>
                </a:solidFill>
              </a:rPr>
              <a:t> 평가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err="1">
                <a:solidFill>
                  <a:schemeClr val="bg1"/>
                </a:solidFill>
              </a:rPr>
              <a:t>열쾌적성</a:t>
            </a:r>
            <a:r>
              <a:rPr lang="ko-KR" altLang="en-US" sz="800" dirty="0">
                <a:solidFill>
                  <a:schemeClr val="bg1"/>
                </a:solidFill>
              </a:rPr>
              <a:t> 평가는 경기도 전역의 열환경을 과학적으로 분석한 결과입니다</a:t>
            </a:r>
            <a:r>
              <a:rPr lang="en-US" altLang="ko-KR" sz="800" dirty="0">
                <a:solidFill>
                  <a:schemeClr val="bg1"/>
                </a:solidFill>
              </a:rPr>
              <a:t>. 3D </a:t>
            </a:r>
            <a:r>
              <a:rPr lang="ko-KR" altLang="en-US" sz="800" dirty="0">
                <a:solidFill>
                  <a:schemeClr val="bg1"/>
                </a:solidFill>
              </a:rPr>
              <a:t>건물데이터</a:t>
            </a:r>
            <a:r>
              <a:rPr lang="en-US" altLang="ko-KR" sz="800" dirty="0">
                <a:solidFill>
                  <a:schemeClr val="bg1"/>
                </a:solidFill>
              </a:rPr>
              <a:t>, LiDAR, </a:t>
            </a:r>
            <a:r>
              <a:rPr lang="ko-KR" altLang="en-US" sz="800" dirty="0">
                <a:solidFill>
                  <a:schemeClr val="bg1"/>
                </a:solidFill>
              </a:rPr>
              <a:t>기상관측자료 등을 입력하여 기온</a:t>
            </a:r>
            <a:r>
              <a:rPr lang="en-US" altLang="ko-KR" sz="800" dirty="0">
                <a:solidFill>
                  <a:schemeClr val="bg1"/>
                </a:solidFill>
              </a:rPr>
              <a:t>,</a:t>
            </a:r>
            <a:r>
              <a:rPr lang="ko-KR" altLang="en-US" sz="800" dirty="0">
                <a:solidFill>
                  <a:schemeClr val="bg1"/>
                </a:solidFill>
              </a:rPr>
              <a:t> 습도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풍속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태양복사열 등을 종합적으로 고려해 실제 인체가 체감하는 </a:t>
            </a:r>
            <a:r>
              <a:rPr lang="ko-KR" altLang="en-US" sz="800" dirty="0" err="1">
                <a:solidFill>
                  <a:schemeClr val="bg1"/>
                </a:solidFill>
              </a:rPr>
              <a:t>열쾌적성을</a:t>
            </a:r>
            <a:r>
              <a:rPr lang="ko-KR" altLang="en-US" sz="800" dirty="0">
                <a:solidFill>
                  <a:schemeClr val="bg1"/>
                </a:solidFill>
              </a:rPr>
              <a:t> </a:t>
            </a:r>
            <a:r>
              <a:rPr lang="en-US" altLang="ko-KR" sz="800" dirty="0">
                <a:solidFill>
                  <a:schemeClr val="bg1"/>
                </a:solidFill>
              </a:rPr>
              <a:t>UTCI 10</a:t>
            </a:r>
            <a:r>
              <a:rPr lang="ko-KR" altLang="en-US" sz="800" dirty="0">
                <a:solidFill>
                  <a:schemeClr val="bg1"/>
                </a:solidFill>
              </a:rPr>
              <a:t>단계 등급으로 평가했습니다</a:t>
            </a:r>
            <a:r>
              <a:rPr lang="en-US" altLang="ko-KR" sz="800" dirty="0">
                <a:solidFill>
                  <a:schemeClr val="bg1"/>
                </a:solidFill>
              </a:rPr>
              <a:t>. </a:t>
            </a:r>
            <a:r>
              <a:rPr lang="ko-KR" altLang="en-US" sz="800" dirty="0">
                <a:solidFill>
                  <a:schemeClr val="bg1"/>
                </a:solidFill>
              </a:rPr>
              <a:t>이를 통해 폭염에 취약한 지역을 정확히 파악하고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맞춤형 대응 정책 수립이 가능합니다</a:t>
            </a:r>
            <a:r>
              <a:rPr lang="en-US" altLang="ko-KR" sz="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156412-0D35-92C6-F2B4-8F0C97A6E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436" y="367244"/>
            <a:ext cx="2789907" cy="184255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A7AC0C0-5BE3-7452-2ECE-E55C457E8349}"/>
              </a:ext>
            </a:extLst>
          </p:cNvPr>
          <p:cNvSpPr/>
          <p:nvPr/>
        </p:nvSpPr>
        <p:spPr>
          <a:xfrm>
            <a:off x="5982768" y="45238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DEDC0A-A3BC-5EC8-EEF3-731A8EFC845D}"/>
              </a:ext>
            </a:extLst>
          </p:cNvPr>
          <p:cNvCxnSpPr>
            <a:cxnSpLocks/>
          </p:cNvCxnSpPr>
          <p:nvPr/>
        </p:nvCxnSpPr>
        <p:spPr>
          <a:xfrm>
            <a:off x="7785100" y="248142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37EDE420-35E9-192A-42A1-F024B4768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195" y="2492097"/>
            <a:ext cx="2789907" cy="1842555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0D5D0FFE-7ABE-DB22-353D-9A7A6991985C}"/>
              </a:ext>
            </a:extLst>
          </p:cNvPr>
          <p:cNvCxnSpPr>
            <a:cxnSpLocks/>
          </p:cNvCxnSpPr>
          <p:nvPr/>
        </p:nvCxnSpPr>
        <p:spPr>
          <a:xfrm>
            <a:off x="7803859" y="4648201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F090AD2B-1362-AC4E-D6C0-B394AEFB3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0195" y="4715063"/>
            <a:ext cx="2789907" cy="18425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E5FC55BB-CFCB-4C5A-9046-BD869168958C}"/>
              </a:ext>
            </a:extLst>
          </p:cNvPr>
          <p:cNvSpPr/>
          <p:nvPr/>
        </p:nvSpPr>
        <p:spPr>
          <a:xfrm>
            <a:off x="6247376" y="262629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8198BAA-A0B2-B6E6-95F5-A722AF1A7748}"/>
              </a:ext>
            </a:extLst>
          </p:cNvPr>
          <p:cNvSpPr/>
          <p:nvPr/>
        </p:nvSpPr>
        <p:spPr>
          <a:xfrm>
            <a:off x="6522471" y="4790787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855F64-9C13-9958-8A63-88E5BD2BF6E4}"/>
              </a:ext>
            </a:extLst>
          </p:cNvPr>
          <p:cNvSpPr txBox="1"/>
          <p:nvPr/>
        </p:nvSpPr>
        <p:spPr>
          <a:xfrm>
            <a:off x="4434572" y="2461511"/>
            <a:ext cx="3075434" cy="187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폭염 취약인구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783C9B-B859-F2BF-A362-58429AF2509D}"/>
              </a:ext>
            </a:extLst>
          </p:cNvPr>
          <p:cNvSpPr txBox="1"/>
          <p:nvPr/>
        </p:nvSpPr>
        <p:spPr>
          <a:xfrm>
            <a:off x="4406901" y="4648201"/>
            <a:ext cx="3075434" cy="187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</a:rPr>
              <a:t>온열질환자</a:t>
            </a:r>
            <a:r>
              <a:rPr lang="ko-KR" altLang="en-US" sz="1400" b="1" dirty="0">
                <a:solidFill>
                  <a:schemeClr val="bg1"/>
                </a:solidFill>
              </a:rPr>
              <a:t> 현황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370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22896-414E-7210-4A7A-EE31FB35E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9257EB9-4693-11C4-BAB5-001B117B6E1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폭염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30019E-C9B1-18FF-6953-91C7A09F374F}"/>
              </a:ext>
            </a:extLst>
          </p:cNvPr>
          <p:cNvSpPr/>
          <p:nvPr/>
        </p:nvSpPr>
        <p:spPr>
          <a:xfrm>
            <a:off x="3961467" y="107950"/>
            <a:ext cx="7696200" cy="6650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1015B58-EF57-E3CE-0F14-CB48C9B55864}"/>
              </a:ext>
            </a:extLst>
          </p:cNvPr>
          <p:cNvCxnSpPr>
            <a:cxnSpLocks/>
          </p:cNvCxnSpPr>
          <p:nvPr/>
        </p:nvCxnSpPr>
        <p:spPr>
          <a:xfrm>
            <a:off x="7905459" y="300382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672841F9-2A55-AD39-F75C-7E8229AD1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95" y="367244"/>
            <a:ext cx="2789907" cy="184255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6B0F810-F7DE-54FE-6506-73FA0B2CA666}"/>
              </a:ext>
            </a:extLst>
          </p:cNvPr>
          <p:cNvSpPr/>
          <p:nvPr/>
        </p:nvSpPr>
        <p:spPr>
          <a:xfrm>
            <a:off x="6624071" y="442968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3171D3-7353-5C6B-6DDC-3BE61EC54601}"/>
              </a:ext>
            </a:extLst>
          </p:cNvPr>
          <p:cNvSpPr txBox="1"/>
          <p:nvPr/>
        </p:nvSpPr>
        <p:spPr>
          <a:xfrm>
            <a:off x="4508501" y="300382"/>
            <a:ext cx="3075434" cy="187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무더위쉼터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430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6B9A7-0310-EF2F-6DA3-AA430E251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7D0E0AB-3CE6-82F9-7E67-0B1F5722B67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폭염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7407BF1-ACA6-7A41-9D30-93E135C71A47}"/>
              </a:ext>
            </a:extLst>
          </p:cNvPr>
          <p:cNvSpPr/>
          <p:nvPr/>
        </p:nvSpPr>
        <p:spPr>
          <a:xfrm>
            <a:off x="303300" y="1610897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8EFE9B9-EC2F-6039-13B0-E5803E1EE6CE}"/>
              </a:ext>
            </a:extLst>
          </p:cNvPr>
          <p:cNvSpPr/>
          <p:nvPr/>
        </p:nvSpPr>
        <p:spPr>
          <a:xfrm>
            <a:off x="1918816" y="1610897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194873-607E-1B0D-C7EB-993627484B63}"/>
              </a:ext>
            </a:extLst>
          </p:cNvPr>
          <p:cNvSpPr/>
          <p:nvPr/>
        </p:nvSpPr>
        <p:spPr>
          <a:xfrm>
            <a:off x="3546263" y="1610897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0FEE88-0751-0B3C-E9D2-E3C14E705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802" y="531214"/>
            <a:ext cx="3333305" cy="23446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9B6F6D-EA46-0CBB-D0BF-6B926C50A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31622"/>
            <a:ext cx="4787011" cy="228971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B161C7EC-F5CB-1B6D-37A9-0D507DA92601}"/>
              </a:ext>
            </a:extLst>
          </p:cNvPr>
          <p:cNvSpPr/>
          <p:nvPr/>
        </p:nvSpPr>
        <p:spPr>
          <a:xfrm>
            <a:off x="1479250" y="205204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97AAFF6-AC82-E9E2-98A4-F2FDFFEBD5E7}"/>
              </a:ext>
            </a:extLst>
          </p:cNvPr>
          <p:cNvSpPr/>
          <p:nvPr/>
        </p:nvSpPr>
        <p:spPr>
          <a:xfrm>
            <a:off x="3094857" y="205204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327249-584E-5C76-3E85-BB58610F6684}"/>
              </a:ext>
            </a:extLst>
          </p:cNvPr>
          <p:cNvSpPr txBox="1"/>
          <p:nvPr/>
        </p:nvSpPr>
        <p:spPr>
          <a:xfrm>
            <a:off x="253032" y="2901147"/>
            <a:ext cx="4649168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 err="1"/>
              <a:t>열쾌적성</a:t>
            </a:r>
            <a:r>
              <a:rPr lang="ko-KR" altLang="en-US" sz="1200" dirty="0"/>
              <a:t> 평가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- 1~10</a:t>
            </a:r>
            <a:r>
              <a:rPr lang="ko-KR" altLang="en-US" sz="1200" dirty="0"/>
              <a:t>등급 면적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면적비</a:t>
            </a:r>
            <a:endParaRPr lang="ko-KR" altLang="en-US" sz="1200" dirty="0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B8432CB-460F-A287-5957-D843859C50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203781"/>
              </p:ext>
            </p:extLst>
          </p:nvPr>
        </p:nvGraphicFramePr>
        <p:xfrm>
          <a:off x="583403" y="812730"/>
          <a:ext cx="422735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3679">
                  <a:extLst>
                    <a:ext uri="{9D8B030D-6E8A-4147-A177-3AD203B41FA5}">
                      <a16:colId xmlns:a16="http://schemas.microsoft.com/office/drawing/2014/main" val="3929735086"/>
                    </a:ext>
                  </a:extLst>
                </a:gridCol>
                <a:gridCol w="2113679">
                  <a:extLst>
                    <a:ext uri="{9D8B030D-6E8A-4147-A177-3AD203B41FA5}">
                      <a16:colId xmlns:a16="http://schemas.microsoft.com/office/drawing/2014/main" val="1172836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열쾌적성</a:t>
                      </a:r>
                      <a:r>
                        <a:rPr lang="ko-KR" altLang="en-US" dirty="0"/>
                        <a:t> 평가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취약인구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91711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F52C582-A818-F22F-90E2-5DF30895C421}"/>
              </a:ext>
            </a:extLst>
          </p:cNvPr>
          <p:cNvSpPr txBox="1"/>
          <p:nvPr/>
        </p:nvSpPr>
        <p:spPr>
          <a:xfrm>
            <a:off x="253032" y="3818974"/>
            <a:ext cx="4969208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2. </a:t>
            </a:r>
            <a:r>
              <a:rPr lang="ko-KR" altLang="en-US" sz="1200" dirty="0"/>
              <a:t>폭염 취약인구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취약인구</a:t>
            </a:r>
            <a:r>
              <a:rPr lang="en-US" altLang="ko-KR" sz="1200" dirty="0"/>
              <a:t>: </a:t>
            </a:r>
            <a:r>
              <a:rPr lang="ko-KR" altLang="en-US" sz="1200" dirty="0"/>
              <a:t>총합</a:t>
            </a:r>
            <a:r>
              <a:rPr lang="en-US" altLang="ko-KR" sz="1200" dirty="0"/>
              <a:t>,</a:t>
            </a:r>
            <a:r>
              <a:rPr lang="ko-KR" altLang="en-US" sz="1200" dirty="0"/>
              <a:t> 인구사회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건강적</a:t>
            </a:r>
            <a:r>
              <a:rPr lang="en-US" altLang="ko-KR" sz="1200" dirty="0"/>
              <a:t>, </a:t>
            </a:r>
            <a:r>
              <a:rPr lang="ko-KR" altLang="en-US" sz="1200" dirty="0"/>
              <a:t>경제적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쾌적성평가 결과별 </a:t>
            </a:r>
            <a:r>
              <a:rPr lang="en-US" altLang="ko-KR" sz="1200" dirty="0"/>
              <a:t>1~10</a:t>
            </a:r>
            <a:r>
              <a:rPr lang="ko-KR" altLang="en-US" sz="1200" dirty="0"/>
              <a:t>등급 인구수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인구비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취약인구 설정</a:t>
            </a:r>
            <a:r>
              <a:rPr lang="en-US" altLang="ko-KR" sz="1200" dirty="0"/>
              <a:t>(9~10</a:t>
            </a:r>
            <a:r>
              <a:rPr lang="ko-KR" altLang="en-US" sz="1200" dirty="0"/>
              <a:t>등급</a:t>
            </a:r>
            <a:r>
              <a:rPr lang="en-US" altLang="ko-KR" sz="1200" dirty="0"/>
              <a:t>) </a:t>
            </a:r>
            <a:r>
              <a:rPr lang="ko-KR" altLang="en-US" sz="1200" dirty="0"/>
              <a:t>인구수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인구비</a:t>
            </a:r>
            <a:endParaRPr lang="en-US" altLang="ko-KR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DFA211-2FEF-5F35-6B28-69F36395F10C}"/>
              </a:ext>
            </a:extLst>
          </p:cNvPr>
          <p:cNvSpPr txBox="1"/>
          <p:nvPr/>
        </p:nvSpPr>
        <p:spPr>
          <a:xfrm>
            <a:off x="303300" y="5345555"/>
            <a:ext cx="4969208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3. </a:t>
            </a:r>
            <a:r>
              <a:rPr lang="ko-KR" altLang="en-US" sz="1200" dirty="0" err="1"/>
              <a:t>온열질환자</a:t>
            </a:r>
            <a:r>
              <a:rPr lang="ko-KR" altLang="en-US" sz="1200" dirty="0"/>
              <a:t> 현황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 err="1"/>
              <a:t>읍면동</a:t>
            </a:r>
            <a:r>
              <a:rPr lang="ko-KR" altLang="en-US" sz="1200" dirty="0"/>
              <a:t> </a:t>
            </a:r>
            <a:r>
              <a:rPr lang="en-US" altLang="ko-KR" sz="1200" dirty="0"/>
              <a:t>10</a:t>
            </a:r>
            <a:r>
              <a:rPr lang="ko-KR" altLang="en-US" sz="1200" dirty="0"/>
              <a:t>년간 </a:t>
            </a:r>
            <a:r>
              <a:rPr lang="ko-KR" altLang="en-US" sz="1200" dirty="0" err="1"/>
              <a:t>온열질환자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발생수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7279B50-D7C3-1421-AB9D-B9581A3EA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21334"/>
            <a:ext cx="4045571" cy="184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32D19-4346-8270-DE1E-5ACB2B01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6332269-CF7A-0633-DA89-85BEAE06F9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폭염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6ADF38-FDC5-20DC-2CFD-CF6DCAD91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215"/>
            <a:ext cx="2283832" cy="51100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D71C67-83CA-FFAC-F1F4-BF26308D9984}"/>
              </a:ext>
            </a:extLst>
          </p:cNvPr>
          <p:cNvSpPr txBox="1"/>
          <p:nvPr/>
        </p:nvSpPr>
        <p:spPr>
          <a:xfrm>
            <a:off x="2412223" y="132286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 err="1"/>
              <a:t>열쾌적성</a:t>
            </a:r>
            <a:r>
              <a:rPr lang="ko-KR" altLang="en-US" sz="1100" b="1" dirty="0"/>
              <a:t> 평가지도</a:t>
            </a:r>
            <a:endParaRPr lang="en-US" altLang="ko-KR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0254BE-C064-117A-FA99-05AEB78FEA7C}"/>
              </a:ext>
            </a:extLst>
          </p:cNvPr>
          <p:cNvSpPr txBox="1"/>
          <p:nvPr/>
        </p:nvSpPr>
        <p:spPr>
          <a:xfrm>
            <a:off x="2412224" y="3004536"/>
            <a:ext cx="26899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 err="1"/>
              <a:t>온열질환자</a:t>
            </a:r>
            <a:r>
              <a:rPr lang="ko-KR" altLang="en-US" sz="1100" b="1" dirty="0"/>
              <a:t> 발생이력</a:t>
            </a:r>
            <a:endParaRPr lang="en-US" altLang="ko-KR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D1C6D3-B298-5936-F973-DBD072780C0E}"/>
              </a:ext>
            </a:extLst>
          </p:cNvPr>
          <p:cNvSpPr txBox="1"/>
          <p:nvPr/>
        </p:nvSpPr>
        <p:spPr>
          <a:xfrm>
            <a:off x="2412223" y="2320474"/>
            <a:ext cx="2952257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폭염 취약내 인구 현황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생활인구 사용</a:t>
            </a:r>
            <a:r>
              <a:rPr lang="en-US" altLang="ko-KR" sz="1100" b="1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A9526D-0201-FB58-5685-31BDA206E866}"/>
              </a:ext>
            </a:extLst>
          </p:cNvPr>
          <p:cNvSpPr txBox="1"/>
          <p:nvPr/>
        </p:nvSpPr>
        <p:spPr>
          <a:xfrm>
            <a:off x="2717022" y="1602883"/>
            <a:ext cx="2759218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 err="1"/>
              <a:t>열쾌적성평가</a:t>
            </a:r>
            <a:r>
              <a:rPr lang="en-US" altLang="ko-KR" sz="1100" b="1" dirty="0"/>
              <a:t>(UTCI) </a:t>
            </a:r>
            <a:r>
              <a:rPr lang="ko-KR" altLang="en-US" sz="1100" b="1" dirty="0"/>
              <a:t>결과</a:t>
            </a:r>
            <a:r>
              <a:rPr lang="en-US" altLang="ko-KR" sz="1100" b="1" dirty="0"/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폭염발생시 예상 기온</a:t>
            </a:r>
            <a:endParaRPr lang="en-US" altLang="ko-KR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324808-D0BC-3716-563D-1A5A6A147181}"/>
              </a:ext>
            </a:extLst>
          </p:cNvPr>
          <p:cNvSpPr txBox="1"/>
          <p:nvPr/>
        </p:nvSpPr>
        <p:spPr>
          <a:xfrm>
            <a:off x="2412223" y="3503317"/>
            <a:ext cx="26899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4. </a:t>
            </a:r>
            <a:r>
              <a:rPr lang="ko-KR" altLang="en-US" sz="1100" b="1" dirty="0"/>
              <a:t>폭염 대응 </a:t>
            </a:r>
            <a:r>
              <a:rPr lang="en-US" altLang="ko-KR" sz="1100" b="1" dirty="0"/>
              <a:t>POI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68E988-39DB-ECD7-514A-EDC2D3CDDB15}"/>
              </a:ext>
            </a:extLst>
          </p:cNvPr>
          <p:cNvSpPr txBox="1"/>
          <p:nvPr/>
        </p:nvSpPr>
        <p:spPr>
          <a:xfrm>
            <a:off x="2612245" y="3811573"/>
            <a:ext cx="2759218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무더위 쉼터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응급의료시설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1990107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2D2D5-4ECF-0E33-693E-ECCDD5029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EC12C3E-51B8-9A53-02B3-00B7C2BCA9D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폭염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BE0A96-9094-C592-9260-6FD218098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856" y="1057751"/>
            <a:ext cx="1736528" cy="560324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EE060A8-6A50-34F8-A340-A6B58FD9AA3D}"/>
              </a:ext>
            </a:extLst>
          </p:cNvPr>
          <p:cNvSpPr/>
          <p:nvPr/>
        </p:nvSpPr>
        <p:spPr>
          <a:xfrm>
            <a:off x="416560" y="5626526"/>
            <a:ext cx="250952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다른 동네와 비교하기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3E5FD-4838-3883-07C6-15A65F3F6C2C}"/>
              </a:ext>
            </a:extLst>
          </p:cNvPr>
          <p:cNvSpPr txBox="1"/>
          <p:nvPr/>
        </p:nvSpPr>
        <p:spPr>
          <a:xfrm>
            <a:off x="5412351" y="1689348"/>
            <a:ext cx="275921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b="1" dirty="0"/>
              <a:t>1~10</a:t>
            </a:r>
            <a:r>
              <a:rPr lang="ko-KR" altLang="en-US" sz="1100" b="1" dirty="0"/>
              <a:t>등급 면적 그래프</a:t>
            </a:r>
            <a:endParaRPr lang="en-US" altLang="ko-KR" sz="1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77EFB-151B-CC8B-ACD9-D4AE73341E3B}"/>
              </a:ext>
            </a:extLst>
          </p:cNvPr>
          <p:cNvSpPr txBox="1"/>
          <p:nvPr/>
        </p:nvSpPr>
        <p:spPr>
          <a:xfrm>
            <a:off x="3235183" y="1040251"/>
            <a:ext cx="26899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１</a:t>
            </a:r>
            <a:r>
              <a:rPr lang="en-US" altLang="ko-KR" sz="1100" b="1" dirty="0"/>
              <a:t>. 00</a:t>
            </a:r>
            <a:r>
              <a:rPr lang="ko-KR" altLang="en-US" sz="1100" b="1" dirty="0"/>
              <a:t>시</a:t>
            </a:r>
            <a:r>
              <a:rPr lang="en-US" altLang="ko-KR" sz="1100" b="1" dirty="0"/>
              <a:t>, 00</a:t>
            </a:r>
            <a:r>
              <a:rPr lang="ko-KR" altLang="en-US" sz="1100" b="1" dirty="0"/>
              <a:t>읍 폭염취약지역</a:t>
            </a:r>
            <a:endParaRPr lang="en-US" altLang="ko-KR" sz="1100" b="1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9EA0328-EDD1-1C7B-8D26-83DC41A03918}"/>
              </a:ext>
            </a:extLst>
          </p:cNvPr>
          <p:cNvSpPr/>
          <p:nvPr/>
        </p:nvSpPr>
        <p:spPr>
          <a:xfrm>
            <a:off x="1183640" y="1695574"/>
            <a:ext cx="822960" cy="267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ｏｋ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5B8408-1EF2-F65B-F2A5-518A60503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294" y="1758269"/>
            <a:ext cx="1730992" cy="5734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5A719B-FF2A-C20D-E2F9-03827D219B2A}"/>
              </a:ext>
            </a:extLst>
          </p:cNvPr>
          <p:cNvSpPr txBox="1"/>
          <p:nvPr/>
        </p:nvSpPr>
        <p:spPr>
          <a:xfrm>
            <a:off x="5412351" y="2095410"/>
            <a:ext cx="1570990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1" dirty="0"/>
              <a:t>9~10</a:t>
            </a:r>
            <a:r>
              <a:rPr lang="ko-KR" altLang="en-US" sz="800" b="1" dirty="0"/>
              <a:t>등급 지역만 붉은색</a:t>
            </a:r>
            <a:endParaRPr lang="en-US" altLang="ko-KR" sz="800" b="1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90F59FA-C11A-A0DE-BC08-3D41F9615304}"/>
              </a:ext>
            </a:extLst>
          </p:cNvPr>
          <p:cNvCxnSpPr/>
          <p:nvPr/>
        </p:nvCxnSpPr>
        <p:spPr>
          <a:xfrm flipH="1">
            <a:off x="924560" y="2979846"/>
            <a:ext cx="1381760" cy="20370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DF9D866-1F5D-250E-B5F0-DA131073DF85}"/>
              </a:ext>
            </a:extLst>
          </p:cNvPr>
          <p:cNvSpPr txBox="1"/>
          <p:nvPr/>
        </p:nvSpPr>
        <p:spPr>
          <a:xfrm>
            <a:off x="5334032" y="3290522"/>
            <a:ext cx="608644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b="1" dirty="0"/>
              <a:t>1~10</a:t>
            </a:r>
            <a:r>
              <a:rPr lang="ko-KR" altLang="en-US" sz="1100" b="1" dirty="0"/>
              <a:t>등급 면적 내 </a:t>
            </a:r>
            <a:r>
              <a:rPr lang="ko-KR" altLang="en-US" sz="1100" b="1" dirty="0" err="1"/>
              <a:t>생활인구수</a:t>
            </a:r>
            <a:endParaRPr lang="en-US" altLang="ko-KR" sz="11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100FF0-08FC-E63D-3373-A6536427A774}"/>
              </a:ext>
            </a:extLst>
          </p:cNvPr>
          <p:cNvSpPr txBox="1"/>
          <p:nvPr/>
        </p:nvSpPr>
        <p:spPr>
          <a:xfrm>
            <a:off x="3204877" y="2599318"/>
            <a:ext cx="366836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2. 00</a:t>
            </a:r>
            <a:r>
              <a:rPr lang="ko-KR" altLang="en-US" sz="1100" b="1" dirty="0"/>
              <a:t>시</a:t>
            </a:r>
            <a:r>
              <a:rPr lang="en-US" altLang="ko-KR" sz="1100" b="1" dirty="0"/>
              <a:t>, 00</a:t>
            </a:r>
            <a:r>
              <a:rPr lang="ko-KR" altLang="en-US" sz="1100" b="1" dirty="0"/>
              <a:t>읍 폭염취약지역내 취약인구</a:t>
            </a:r>
            <a:endParaRPr lang="en-US" altLang="ko-KR" sz="11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4A267B8-821A-F0A4-B523-D60FC6ED0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88" y="3317336"/>
            <a:ext cx="1730992" cy="57346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7083E8E-21F4-801D-98D8-7034F56DF1BB}"/>
              </a:ext>
            </a:extLst>
          </p:cNvPr>
          <p:cNvSpPr txBox="1"/>
          <p:nvPr/>
        </p:nvSpPr>
        <p:spPr>
          <a:xfrm>
            <a:off x="5334032" y="3637592"/>
            <a:ext cx="1570990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1" dirty="0"/>
              <a:t>9~10</a:t>
            </a:r>
            <a:r>
              <a:rPr lang="ko-KR" altLang="en-US" sz="800" b="1" dirty="0"/>
              <a:t>등급 지역만 붉은색</a:t>
            </a:r>
            <a:endParaRPr lang="en-US" altLang="ko-KR" sz="8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07B68E-097C-D28D-D94E-D15CCFE4143F}"/>
              </a:ext>
            </a:extLst>
          </p:cNvPr>
          <p:cNvSpPr txBox="1"/>
          <p:nvPr/>
        </p:nvSpPr>
        <p:spPr>
          <a:xfrm>
            <a:off x="5317286" y="4088082"/>
            <a:ext cx="608644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b="1" dirty="0"/>
              <a:t>1~10</a:t>
            </a:r>
            <a:r>
              <a:rPr lang="ko-KR" altLang="en-US" sz="1100" b="1" dirty="0"/>
              <a:t>등급 면적 내 인구비율</a:t>
            </a:r>
            <a:endParaRPr lang="en-US" altLang="ko-KR" sz="11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587A42EB-D137-843F-A128-0BEFA93D6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242" y="4114896"/>
            <a:ext cx="1730992" cy="57346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4E5590B-E6A8-5910-0B1F-5620116C9A4F}"/>
              </a:ext>
            </a:extLst>
          </p:cNvPr>
          <p:cNvSpPr txBox="1"/>
          <p:nvPr/>
        </p:nvSpPr>
        <p:spPr>
          <a:xfrm>
            <a:off x="5317286" y="4435152"/>
            <a:ext cx="1570990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1" dirty="0"/>
              <a:t>9~10</a:t>
            </a:r>
            <a:r>
              <a:rPr lang="ko-KR" altLang="en-US" sz="800" b="1" dirty="0"/>
              <a:t>등급 지역만 붉은색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2398556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C0562-180F-1AD0-97E8-45FDA4B40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E0AC5C6-FF60-26C6-6A72-BC938143C9A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폭염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72B64BB-A9A2-7352-2D82-3B0E23527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3" y="1628570"/>
            <a:ext cx="3421857" cy="2462909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467880C-0052-D414-EF18-0F89632C1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969751"/>
              </p:ext>
            </p:extLst>
          </p:nvPr>
        </p:nvGraphicFramePr>
        <p:xfrm>
          <a:off x="6288575" y="1762872"/>
          <a:ext cx="5411686" cy="1437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2366">
                  <a:extLst>
                    <a:ext uri="{9D8B030D-6E8A-4147-A177-3AD203B41FA5}">
                      <a16:colId xmlns:a16="http://schemas.microsoft.com/office/drawing/2014/main" val="2232365070"/>
                    </a:ext>
                  </a:extLst>
                </a:gridCol>
                <a:gridCol w="1624429">
                  <a:extLst>
                    <a:ext uri="{9D8B030D-6E8A-4147-A177-3AD203B41FA5}">
                      <a16:colId xmlns:a16="http://schemas.microsoft.com/office/drawing/2014/main" val="2301649923"/>
                    </a:ext>
                  </a:extLst>
                </a:gridCol>
                <a:gridCol w="1824891">
                  <a:extLst>
                    <a:ext uri="{9D8B030D-6E8A-4147-A177-3AD203B41FA5}">
                      <a16:colId xmlns:a16="http://schemas.microsoft.com/office/drawing/2014/main" val="1189682043"/>
                    </a:ext>
                  </a:extLst>
                </a:gridCol>
              </a:tblGrid>
              <a:tr h="6663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취약지역 면적</a:t>
                      </a:r>
                      <a:endParaRPr lang="en-US" altLang="ko-KR" sz="1050" dirty="0"/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/>
                        <a:t>(UTCI</a:t>
                      </a:r>
                      <a:r>
                        <a:rPr lang="ko-KR" altLang="en-US" sz="1050" dirty="0"/>
                        <a:t>평가결과 </a:t>
                      </a:r>
                      <a:r>
                        <a:rPr lang="en-US" altLang="ko-KR" sz="1050" dirty="0"/>
                        <a:t>9~10</a:t>
                      </a:r>
                      <a:r>
                        <a:rPr lang="ko-KR" altLang="en-US" sz="1050" dirty="0"/>
                        <a:t>등급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/>
                        <a:t>면적비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365163"/>
                  </a:ext>
                </a:extLst>
              </a:tr>
              <a:tr h="7711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폭염 취약지역내 생활인구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/>
                        <a:t>면적비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39865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C7D31D8F-96B6-2993-471F-3F3E6CF1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28" y="1597685"/>
            <a:ext cx="1977299" cy="224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34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95B4B-6B44-6941-EF8F-0D114497B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56A2A57-3B99-573D-9535-89AA69E5C001}"/>
              </a:ext>
            </a:extLst>
          </p:cNvPr>
          <p:cNvSpPr txBox="1"/>
          <p:nvPr/>
        </p:nvSpPr>
        <p:spPr>
          <a:xfrm>
            <a:off x="1662868" y="304866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극한호우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465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2F803-7110-07D4-B6B1-E2530DD7C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078DB58-1B9F-631F-DDA1-DA4B3331F95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극한호우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B77C28-F6F2-2BA0-5DAC-67A32CCACBC1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0CC676-880C-C099-B489-BC4D7D5B3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34179B-8B09-1C4A-EA47-A8F7BE671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7478EE-54FD-EAE2-A458-5EA838A57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AB850A-8449-9F76-4615-34C7EB48A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663" y="1795134"/>
            <a:ext cx="1492327" cy="5969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56A3F2-F89C-E589-1799-E5BC8BEA6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058" y="1812670"/>
            <a:ext cx="1407037" cy="5747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F27D207-3137-583D-273B-CF3A84EC229E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B87C2C40-2032-5BF6-4EA1-A8FFE51E9943}"/>
              </a:ext>
            </a:extLst>
          </p:cNvPr>
          <p:cNvGrpSpPr/>
          <p:nvPr/>
        </p:nvGrpSpPr>
        <p:grpSpPr>
          <a:xfrm>
            <a:off x="1075434" y="2879049"/>
            <a:ext cx="1811907" cy="621944"/>
            <a:chOff x="8634546" y="1437155"/>
            <a:chExt cx="3451519" cy="5838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A3DF825-09D5-79DA-4B11-C26C36A8C78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58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일</a:t>
              </a:r>
              <a:endParaRPr lang="ko-KR" altLang="en-US" sz="1050" b="1" strike="sngStrike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A2ECEC-94CA-C351-F2FE-E11BFD0A41E4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3322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극한호우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발생일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7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700" b="1" dirty="0">
                  <a:solidFill>
                    <a:schemeClr val="bg1"/>
                  </a:solidFill>
                </a:rPr>
                <a:t>지난 </a:t>
              </a:r>
              <a:r>
                <a:rPr lang="en-US" altLang="ko-KR" sz="700" b="1" dirty="0">
                  <a:solidFill>
                    <a:schemeClr val="bg1"/>
                  </a:solidFill>
                </a:rPr>
                <a:t>5</a:t>
              </a:r>
              <a:r>
                <a:rPr lang="ko-KR" altLang="en-US" sz="700" b="1" dirty="0">
                  <a:solidFill>
                    <a:schemeClr val="bg1"/>
                  </a:solidFill>
                </a:rPr>
                <a:t>년간 </a:t>
              </a:r>
              <a:r>
                <a:rPr lang="ko-KR" altLang="en-US" sz="700" b="1" dirty="0" err="1">
                  <a:solidFill>
                    <a:schemeClr val="bg1"/>
                  </a:solidFill>
                </a:rPr>
                <a:t>총일수</a:t>
              </a:r>
              <a:r>
                <a:rPr lang="en-US" altLang="ko-KR" sz="7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C5400CE-3693-D406-A534-5067F5AAC57A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7E260DB-5253-A27C-681F-756ADF38DEFD}"/>
              </a:ext>
            </a:extLst>
          </p:cNvPr>
          <p:cNvGrpSpPr/>
          <p:nvPr/>
        </p:nvGrpSpPr>
        <p:grpSpPr>
          <a:xfrm>
            <a:off x="2835840" y="2835522"/>
            <a:ext cx="1544268" cy="637332"/>
            <a:chOff x="8634546" y="1437155"/>
            <a:chExt cx="3451519" cy="5982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175B66-F12F-174C-0BD7-6EEE274AA1AD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580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명</a:t>
              </a:r>
              <a:endParaRPr lang="ko-KR" altLang="en-US" sz="1050" b="1" strike="sngStrike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C5FB88F-154B-73D3-C20E-E32527E567F0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재산피해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지난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5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502385E-FDA8-A80E-B903-547435B3A62B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D6C9065C-1516-D411-7549-C6F4862AE556}"/>
              </a:ext>
            </a:extLst>
          </p:cNvPr>
          <p:cNvGrpSpPr/>
          <p:nvPr/>
        </p:nvGrpSpPr>
        <p:grpSpPr>
          <a:xfrm>
            <a:off x="4767247" y="2875134"/>
            <a:ext cx="1734088" cy="618277"/>
            <a:chOff x="8634546" y="1437155"/>
            <a:chExt cx="3451519" cy="5803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F5F4BC-2E02-1894-E4DA-F012EFA5A455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24.9%</a:t>
              </a:r>
              <a:endParaRPr lang="ko-KR" altLang="en-US" sz="1050" b="1" strike="sngStrike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1D3529-AA28-AA30-95B5-CA9F7C9E1136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이재민 수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</a:rPr>
                <a:t>(20~22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)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7F494B4-37FD-3A94-871B-60285F36C6BF}"/>
              </a:ext>
            </a:extLst>
          </p:cNvPr>
          <p:cNvCxnSpPr/>
          <p:nvPr/>
        </p:nvCxnSpPr>
        <p:spPr>
          <a:xfrm>
            <a:off x="704201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8B5D133-0196-6FE5-5490-12862D0332ED}"/>
              </a:ext>
            </a:extLst>
          </p:cNvPr>
          <p:cNvGrpSpPr/>
          <p:nvPr/>
        </p:nvGrpSpPr>
        <p:grpSpPr>
          <a:xfrm>
            <a:off x="7075751" y="2881326"/>
            <a:ext cx="1734077" cy="668110"/>
            <a:chOff x="8634546" y="1437155"/>
            <a:chExt cx="3451519" cy="6271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5DB624F-AC22-C9A2-9E4B-6506019A221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1.8%</a:t>
              </a:r>
              <a:endParaRPr lang="ko-KR" altLang="en-US" sz="1050" b="1" strike="sngStrik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221BB0-7F7A-DEA6-96C9-7E087E2E42F7}"/>
                </a:ext>
              </a:extLst>
            </p:cNvPr>
            <p:cNvSpPr txBox="1"/>
            <p:nvPr/>
          </p:nvSpPr>
          <p:spPr>
            <a:xfrm>
              <a:off x="8634548" y="1688736"/>
              <a:ext cx="3012377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전국평균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0.9%)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91DA56D-52F0-583C-6637-8994478E1DC1}"/>
              </a:ext>
            </a:extLst>
          </p:cNvPr>
          <p:cNvGrpSpPr/>
          <p:nvPr/>
        </p:nvGrpSpPr>
        <p:grpSpPr>
          <a:xfrm>
            <a:off x="9201110" y="2799318"/>
            <a:ext cx="1821237" cy="637332"/>
            <a:chOff x="8634546" y="1437155"/>
            <a:chExt cx="3451519" cy="5982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C065CE8-CF47-A271-BC78-1F82D6F5FB8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0000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억원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2D116FF-5583-1BCF-0313-09906D076DCE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폭염 재산피해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525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7A9612-F603-9DF6-2475-EF47B06BD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DA754C5-6C9C-775E-5782-C4D8B5B6754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극한호우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B6FF960-743B-6A04-BBEB-B03740840649}"/>
              </a:ext>
            </a:extLst>
          </p:cNvPr>
          <p:cNvSpPr/>
          <p:nvPr/>
        </p:nvSpPr>
        <p:spPr>
          <a:xfrm>
            <a:off x="7468351" y="2026995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정보구축 개념도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0918B9-D303-2071-E918-39207B2976D1}"/>
              </a:ext>
            </a:extLst>
          </p:cNvPr>
          <p:cNvSpPr txBox="1"/>
          <p:nvPr/>
        </p:nvSpPr>
        <p:spPr>
          <a:xfrm>
            <a:off x="923408" y="1503779"/>
            <a:ext cx="4999922" cy="426668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폭염</a:t>
            </a:r>
            <a:endParaRPr lang="en-US" altLang="ko-KR" sz="1100" b="1" dirty="0"/>
          </a:p>
          <a:p>
            <a:pPr>
              <a:lnSpc>
                <a:spcPct val="150000"/>
              </a:lnSpc>
              <a:buNone/>
            </a:pPr>
            <a:endParaRPr lang="en-US" altLang="ko-KR" sz="9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기후변화로 경기도의 </a:t>
            </a:r>
            <a:r>
              <a:rPr lang="ko-KR" altLang="en-US" sz="900" dirty="0" err="1"/>
              <a:t>극한강우가</a:t>
            </a:r>
            <a:r>
              <a:rPr lang="ko-KR" altLang="en-US" sz="900" dirty="0"/>
              <a:t> 날로 증가하고 있습니다</a:t>
            </a:r>
            <a:r>
              <a:rPr lang="en-US" altLang="ko-KR" sz="900" dirty="0"/>
              <a:t>. 2023</a:t>
            </a:r>
            <a:r>
              <a:rPr lang="ko-KR" altLang="en-US" sz="900" dirty="0"/>
              <a:t>년 한 해 동안 경기도의 폭우 이상특보는 </a:t>
            </a:r>
            <a:r>
              <a:rPr lang="en-US" altLang="ko-KR" sz="900" dirty="0"/>
              <a:t>193</a:t>
            </a:r>
            <a:r>
              <a:rPr lang="ko-KR" altLang="en-US" sz="900" dirty="0"/>
              <a:t>건으로 역대 최고치를 기록했으며</a:t>
            </a:r>
            <a:r>
              <a:rPr lang="en-US" altLang="ko-KR" sz="900" dirty="0"/>
              <a:t>, 1</a:t>
            </a:r>
            <a:r>
              <a:rPr lang="ko-KR" altLang="en-US" sz="900" dirty="0"/>
              <a:t>시간 최대 강수량이 </a:t>
            </a:r>
            <a:r>
              <a:rPr lang="en-US" altLang="ko-KR" sz="900" dirty="0"/>
              <a:t>200mm</a:t>
            </a:r>
            <a:r>
              <a:rPr lang="ko-KR" altLang="en-US" sz="900" dirty="0"/>
              <a:t>를 넘어서는 사례가 빈번해지고 있습니다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홍수 위험은 모든 지역에 동일하게 영향을 미치지 않습니다</a:t>
            </a:r>
            <a:r>
              <a:rPr lang="en-US" altLang="ko-KR" sz="900" dirty="0"/>
              <a:t>. 2007~2022</a:t>
            </a:r>
            <a:r>
              <a:rPr lang="ko-KR" altLang="en-US" sz="900" dirty="0"/>
              <a:t>년 경기도의 홍수 피해액이 전국 최고인 </a:t>
            </a:r>
            <a:r>
              <a:rPr lang="en-US" altLang="ko-KR" sz="900" dirty="0"/>
              <a:t>8,740</a:t>
            </a:r>
            <a:r>
              <a:rPr lang="ko-KR" altLang="en-US" sz="900" dirty="0"/>
              <a:t>억 원을 기록했으며</a:t>
            </a:r>
            <a:r>
              <a:rPr lang="en-US" altLang="ko-KR" sz="900" dirty="0"/>
              <a:t>, </a:t>
            </a:r>
            <a:r>
              <a:rPr lang="ko-KR" altLang="en-US" sz="900" dirty="0"/>
              <a:t>지역별로 최대 </a:t>
            </a:r>
            <a:r>
              <a:rPr lang="en-US" altLang="ko-KR" sz="900" dirty="0"/>
              <a:t>20</a:t>
            </a:r>
            <a:r>
              <a:rPr lang="ko-KR" altLang="en-US" sz="900" dirty="0"/>
              <a:t>배 이상의 피해 차이가 발생했습니다</a:t>
            </a:r>
            <a:r>
              <a:rPr lang="en-US" altLang="ko-KR" sz="900" dirty="0"/>
              <a:t>. </a:t>
            </a:r>
            <a:r>
              <a:rPr lang="ko-KR" altLang="en-US" sz="900" dirty="0"/>
              <a:t>특히 고령자 밀집 지역과 저지대 </a:t>
            </a:r>
            <a:r>
              <a:rPr lang="ko-KR" altLang="en-US" sz="900" dirty="0" err="1"/>
              <a:t>반지하</a:t>
            </a:r>
            <a:r>
              <a:rPr lang="ko-KR" altLang="en-US" sz="900" dirty="0"/>
              <a:t> 주거 지역은 더 큰 위험에 노출되어 있습니다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우리 플랫폼은 </a:t>
            </a:r>
            <a:r>
              <a:rPr lang="en-US" altLang="ko-KR" sz="900" dirty="0"/>
              <a:t>2016</a:t>
            </a:r>
            <a:r>
              <a:rPr lang="ko-KR" altLang="en-US" sz="900" dirty="0"/>
              <a:t>년부터 </a:t>
            </a:r>
            <a:r>
              <a:rPr lang="en-US" altLang="ko-KR" sz="900" dirty="0"/>
              <a:t>2023</a:t>
            </a:r>
            <a:r>
              <a:rPr lang="ko-KR" altLang="en-US" sz="900" dirty="0"/>
              <a:t>년까지 </a:t>
            </a:r>
            <a:r>
              <a:rPr lang="en-US" altLang="ko-KR" sz="900" dirty="0"/>
              <a:t>8</a:t>
            </a:r>
            <a:r>
              <a:rPr lang="ko-KR" altLang="en-US" sz="900" dirty="0"/>
              <a:t>년간의 데이터를 체계적으로 분석하여 경기도 전역을 </a:t>
            </a:r>
            <a:r>
              <a:rPr lang="en-US" altLang="ko-KR" sz="900" dirty="0"/>
              <a:t>100m×100m </a:t>
            </a:r>
            <a:r>
              <a:rPr lang="ko-KR" altLang="en-US" sz="900" dirty="0"/>
              <a:t>격자로 정밀하게 구분해 홍수위험도를 평가했습니다</a:t>
            </a:r>
            <a:r>
              <a:rPr lang="en-US" altLang="ko-KR" sz="900" dirty="0"/>
              <a:t>. </a:t>
            </a:r>
            <a:r>
              <a:rPr lang="ko-KR" altLang="en-US" sz="900" dirty="0"/>
              <a:t>강우량 패턴</a:t>
            </a:r>
            <a:r>
              <a:rPr lang="en-US" altLang="ko-KR" sz="900" dirty="0"/>
              <a:t>, </a:t>
            </a:r>
            <a:r>
              <a:rPr lang="ko-KR" altLang="en-US" sz="900" dirty="0"/>
              <a:t>건축물 분포</a:t>
            </a:r>
            <a:r>
              <a:rPr lang="en-US" altLang="ko-KR" sz="900" dirty="0"/>
              <a:t>, </a:t>
            </a:r>
            <a:r>
              <a:rPr lang="ko-KR" altLang="en-US" sz="900" dirty="0"/>
              <a:t>취약인구 현황</a:t>
            </a:r>
            <a:r>
              <a:rPr lang="en-US" altLang="ko-KR" sz="900" dirty="0"/>
              <a:t>, </a:t>
            </a:r>
            <a:r>
              <a:rPr lang="ko-KR" altLang="en-US" sz="900" dirty="0"/>
              <a:t>방재능력 등 </a:t>
            </a:r>
            <a:r>
              <a:rPr lang="en-US" altLang="ko-KR" sz="900" dirty="0"/>
              <a:t>4</a:t>
            </a:r>
            <a:r>
              <a:rPr lang="ko-KR" altLang="en-US" sz="900" dirty="0"/>
              <a:t>개 항목 </a:t>
            </a:r>
            <a:r>
              <a:rPr lang="en-US" altLang="ko-KR" sz="900" dirty="0"/>
              <a:t>11</a:t>
            </a:r>
            <a:r>
              <a:rPr lang="ko-KR" altLang="en-US" sz="900" dirty="0"/>
              <a:t>개 세부지표를 종합 분석하여 각 지역의 실제 홍수 위험 수준을 과학적으로 도출했습니다</a:t>
            </a:r>
            <a:r>
              <a:rPr lang="en-US" altLang="ko-KR" sz="900" dirty="0"/>
              <a:t>. </a:t>
            </a:r>
            <a:r>
              <a:rPr lang="ko-KR" altLang="en-US" sz="900" dirty="0"/>
              <a:t>유전알고리즘 기반 최적화 가중치를 적용하여 실제 피해와 평가 결과 간의 오차를 최소화했습니다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이 홍수위험도 평가 지도는 데이터 기반 방재 의사결정의 핵심 도구입니다</a:t>
            </a:r>
            <a:r>
              <a:rPr lang="en-US" altLang="ko-KR" sz="900" dirty="0"/>
              <a:t>. </a:t>
            </a:r>
            <a:r>
              <a:rPr lang="ko-KR" altLang="en-US" sz="900" dirty="0"/>
              <a:t>지자체는 한정된 예산과 인력을 가장 위험한 지역에 우선 배분할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취약계층 집중 지원과 맞춤형 대피 계획 수립이 가능합니다</a:t>
            </a:r>
            <a:r>
              <a:rPr lang="en-US" altLang="ko-KR" sz="900" dirty="0"/>
              <a:t>. </a:t>
            </a:r>
            <a:r>
              <a:rPr lang="ko-KR" altLang="en-US" sz="900" dirty="0"/>
              <a:t>또한 하천 정비</a:t>
            </a:r>
            <a:r>
              <a:rPr lang="en-US" altLang="ko-KR" sz="900" dirty="0"/>
              <a:t>, </a:t>
            </a:r>
            <a:r>
              <a:rPr lang="ko-KR" altLang="en-US" sz="900" dirty="0" err="1"/>
              <a:t>그린인프라</a:t>
            </a:r>
            <a:r>
              <a:rPr lang="ko-KR" altLang="en-US" sz="900" dirty="0"/>
              <a:t> 구축 등 장기 인프라 계획 시 과학적 근거자료로 활용되어 정책의 실효성을 크게 향상시킬 수 있습니다</a:t>
            </a:r>
            <a:r>
              <a:rPr lang="en-US" altLang="ko-KR" sz="900" dirty="0"/>
              <a:t>.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222108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85B6-08AE-ACFB-D647-72618DD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55A2F1-B850-7B94-5128-02917BC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419498"/>
            <a:ext cx="3245751" cy="2690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D78FD-C9C7-11C3-36FD-A38B1EE20A1A}"/>
              </a:ext>
            </a:extLst>
          </p:cNvPr>
          <p:cNvSpPr/>
          <p:nvPr/>
        </p:nvSpPr>
        <p:spPr>
          <a:xfrm>
            <a:off x="3810000" y="1214846"/>
            <a:ext cx="8248650" cy="3749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82539-53B0-AA9F-0B0A-676992C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0" y="1456584"/>
            <a:ext cx="1307073" cy="295482"/>
          </a:xfrm>
          <a:prstGeom prst="rect">
            <a:avLst/>
          </a:prstGeom>
        </p:spPr>
      </p:pic>
      <p:sp>
        <p:nvSpPr>
          <p:cNvPr id="12" name="설명선: 선(테두리 및 강조선) 11">
            <a:extLst>
              <a:ext uri="{FF2B5EF4-FFF2-40B4-BE49-F238E27FC236}">
                <a16:creationId xmlns:a16="http://schemas.microsoft.com/office/drawing/2014/main" id="{2FA53294-3290-53C2-0340-DFF6F071EA54}"/>
              </a:ext>
            </a:extLst>
          </p:cNvPr>
          <p:cNvSpPr/>
          <p:nvPr/>
        </p:nvSpPr>
        <p:spPr>
          <a:xfrm>
            <a:off x="4487000" y="388088"/>
            <a:ext cx="4050943" cy="583643"/>
          </a:xfrm>
          <a:prstGeom prst="accentBorderCallout1">
            <a:avLst>
              <a:gd name="adj1" fmla="val 18750"/>
              <a:gd name="adj2" fmla="val -8333"/>
              <a:gd name="adj3" fmla="val 316356"/>
              <a:gd name="adj4" fmla="val -1243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tx1"/>
                </a:solidFill>
              </a:rPr>
              <a:t>영상을 가득 채움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tx1"/>
                </a:solidFill>
              </a:rPr>
              <a:t>흡수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저장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토양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배출 등에서 영상 또는 이미지가 달라져야 함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07EE0-D03C-3FF8-4CB7-ADA2E50502B1}"/>
              </a:ext>
            </a:extLst>
          </p:cNvPr>
          <p:cNvCxnSpPr>
            <a:cxnSpLocks/>
          </p:cNvCxnSpPr>
          <p:nvPr/>
        </p:nvCxnSpPr>
        <p:spPr>
          <a:xfrm>
            <a:off x="4323806" y="2011220"/>
            <a:ext cx="0" cy="24040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931867-2345-5813-210F-FDCF8A5B641F}"/>
              </a:ext>
            </a:extLst>
          </p:cNvPr>
          <p:cNvSpPr txBox="1"/>
          <p:nvPr/>
        </p:nvSpPr>
        <p:spPr>
          <a:xfrm>
            <a:off x="4295502" y="1908011"/>
            <a:ext cx="1850571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기후위기 적응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8181E-3CC8-49CC-DDBC-6396ABD9F043}"/>
              </a:ext>
            </a:extLst>
          </p:cNvPr>
          <p:cNvSpPr txBox="1"/>
          <p:nvPr/>
        </p:nvSpPr>
        <p:spPr>
          <a:xfrm>
            <a:off x="4412980" y="3341641"/>
            <a:ext cx="3806612" cy="12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기후위기의 실질적 피해 최소화를 위해 경기도의 고유한 지형</a:t>
            </a:r>
            <a:r>
              <a:rPr lang="en-US" altLang="ko-KR" sz="700" dirty="0">
                <a:solidFill>
                  <a:schemeClr val="bg1"/>
                </a:solidFill>
              </a:rPr>
              <a:t>·</a:t>
            </a:r>
            <a:r>
              <a:rPr lang="ko-KR" altLang="en-US" sz="700" dirty="0">
                <a:solidFill>
                  <a:schemeClr val="bg1"/>
                </a:solidFill>
              </a:rPr>
              <a:t>기후 특성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도시구조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인구사회적 특성을 반영한 경기도 만의 </a:t>
            </a:r>
            <a:r>
              <a:rPr lang="ko-KR" altLang="en-US" sz="700" dirty="0" err="1">
                <a:solidFill>
                  <a:schemeClr val="bg1"/>
                </a:solidFill>
              </a:rPr>
              <a:t>기휘위기</a:t>
            </a:r>
            <a:r>
              <a:rPr lang="ko-KR" altLang="en-US" sz="700" dirty="0">
                <a:solidFill>
                  <a:schemeClr val="bg1"/>
                </a:solidFill>
              </a:rPr>
              <a:t> 적응 전략이 필요합니다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</a:rPr>
              <a:t>3D </a:t>
            </a:r>
            <a:r>
              <a:rPr lang="ko-KR" altLang="en-US" sz="700" dirty="0">
                <a:solidFill>
                  <a:schemeClr val="bg1"/>
                </a:solidFill>
              </a:rPr>
              <a:t>시뮬레이션을 통한 </a:t>
            </a:r>
            <a:r>
              <a:rPr lang="ko-KR" altLang="en-US" sz="700" dirty="0" err="1">
                <a:solidFill>
                  <a:schemeClr val="bg1"/>
                </a:solidFill>
              </a:rPr>
              <a:t>열쾌적성</a:t>
            </a:r>
            <a:r>
              <a:rPr lang="ko-KR" altLang="en-US" sz="700" dirty="0">
                <a:solidFill>
                  <a:schemeClr val="bg1"/>
                </a:solidFill>
              </a:rPr>
              <a:t> 평가</a:t>
            </a:r>
            <a:r>
              <a:rPr lang="en-US" altLang="ko-KR" sz="700" dirty="0">
                <a:solidFill>
                  <a:schemeClr val="bg1"/>
                </a:solidFill>
              </a:rPr>
              <a:t>,</a:t>
            </a:r>
            <a:r>
              <a:rPr lang="ko-KR" altLang="en-US" sz="700" dirty="0">
                <a:solidFill>
                  <a:schemeClr val="bg1"/>
                </a:solidFill>
              </a:rPr>
              <a:t> 실제 재해 데이터에 기반한 홍수위험성 분석</a:t>
            </a:r>
            <a:r>
              <a:rPr lang="en-US" altLang="ko-KR" sz="700" dirty="0">
                <a:solidFill>
                  <a:schemeClr val="bg1"/>
                </a:solidFill>
              </a:rPr>
              <a:t>, AI</a:t>
            </a:r>
            <a:r>
              <a:rPr lang="ko-KR" altLang="en-US" sz="700" dirty="0">
                <a:solidFill>
                  <a:schemeClr val="bg1"/>
                </a:solidFill>
              </a:rPr>
              <a:t>로 학습한 산사태 사례 기반 산사태위험등급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연령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질병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소득을 고려한 취약인구 현황을 종합적으로 제공합니다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경기도만의 기후위기 적응 정보는 실효성 있는 기후위기 적응 전략 수립의 </a:t>
            </a:r>
            <a:r>
              <a:rPr lang="ko-KR" altLang="en-US" sz="700" dirty="0" err="1">
                <a:solidFill>
                  <a:schemeClr val="bg1"/>
                </a:solidFill>
              </a:rPr>
              <a:t>기반되며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과학적 의사결정을 가능하게 합니다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D8211-0BAF-A4DC-1011-7D42BD89C54E}"/>
              </a:ext>
            </a:extLst>
          </p:cNvPr>
          <p:cNvSpPr txBox="1"/>
          <p:nvPr/>
        </p:nvSpPr>
        <p:spPr>
          <a:xfrm>
            <a:off x="4412980" y="2459664"/>
            <a:ext cx="3190504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시작된 기후위기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경기도의 특성을 반영한 기후위기 적응 솔루션 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73DCCC-9257-E538-2DC1-4ECC600A6E19}"/>
              </a:ext>
            </a:extLst>
          </p:cNvPr>
          <p:cNvCxnSpPr>
            <a:cxnSpLocks/>
          </p:cNvCxnSpPr>
          <p:nvPr/>
        </p:nvCxnSpPr>
        <p:spPr>
          <a:xfrm>
            <a:off x="8664209" y="2197148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C1EEAB-AD7E-DDF3-6518-15BA52880DD3}"/>
              </a:ext>
            </a:extLst>
          </p:cNvPr>
          <p:cNvCxnSpPr>
            <a:cxnSpLocks/>
          </p:cNvCxnSpPr>
          <p:nvPr/>
        </p:nvCxnSpPr>
        <p:spPr>
          <a:xfrm>
            <a:off x="8664209" y="2748945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A1E7219-8FC5-5DC3-AE72-AD805EF2B463}"/>
              </a:ext>
            </a:extLst>
          </p:cNvPr>
          <p:cNvCxnSpPr>
            <a:cxnSpLocks/>
          </p:cNvCxnSpPr>
          <p:nvPr/>
        </p:nvCxnSpPr>
        <p:spPr>
          <a:xfrm>
            <a:off x="8694689" y="3319357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E2B87BB-EBC3-EB37-321D-C041E3A1D755}"/>
              </a:ext>
            </a:extLst>
          </p:cNvPr>
          <p:cNvCxnSpPr>
            <a:cxnSpLocks/>
          </p:cNvCxnSpPr>
          <p:nvPr/>
        </p:nvCxnSpPr>
        <p:spPr>
          <a:xfrm>
            <a:off x="8694689" y="3863643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FB68379-639B-8F7E-7744-1DE46E06D8D5}"/>
              </a:ext>
            </a:extLst>
          </p:cNvPr>
          <p:cNvGrpSpPr/>
          <p:nvPr/>
        </p:nvGrpSpPr>
        <p:grpSpPr>
          <a:xfrm>
            <a:off x="8694689" y="1713230"/>
            <a:ext cx="3012379" cy="467025"/>
            <a:chOff x="8634549" y="1437155"/>
            <a:chExt cx="3012379" cy="4670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B3F04C-16EA-76E7-1E97-F0626D0E1C26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기후변화 현황</a:t>
              </a:r>
              <a:endParaRPr lang="ko-KR" altLang="en-US" sz="105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8A1C22-E6AE-1118-2BC4-D2069BFAD3B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 및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31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시군의 기후변화 현황 </a:t>
              </a:r>
              <a:endParaRPr lang="ko-KR" altLang="en-US" sz="800" b="1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BF63172-4910-88BD-1309-3EEAFB9F71ED}"/>
              </a:ext>
            </a:extLst>
          </p:cNvPr>
          <p:cNvGrpSpPr/>
          <p:nvPr/>
        </p:nvGrpSpPr>
        <p:grpSpPr>
          <a:xfrm>
            <a:off x="8691453" y="2253699"/>
            <a:ext cx="3012379" cy="467025"/>
            <a:chOff x="8634549" y="1437155"/>
            <a:chExt cx="3012379" cy="46702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51663A-69AF-098B-0971-6D004BC413EF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폭염</a:t>
              </a:r>
              <a:endParaRPr lang="ko-KR" altLang="en-US" sz="105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BF45F8-1142-EB94-2B61-C9A3CA58945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</a:rPr>
                <a:t>3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차원 도시구조와 자연환경을 반영한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열쾌적성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분석</a:t>
              </a:r>
              <a:endParaRPr lang="ko-KR" altLang="en-US" sz="800" b="1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F3EEE31-F620-6D6F-9E0D-9CA8EBDA0A57}"/>
              </a:ext>
            </a:extLst>
          </p:cNvPr>
          <p:cNvGrpSpPr/>
          <p:nvPr/>
        </p:nvGrpSpPr>
        <p:grpSpPr>
          <a:xfrm>
            <a:off x="8694689" y="2800658"/>
            <a:ext cx="3012379" cy="467025"/>
            <a:chOff x="8634549" y="1437155"/>
            <a:chExt cx="3012379" cy="46702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46E8F9-7092-1FF1-6EFD-C42BE25349E8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 err="1">
                  <a:solidFill>
                    <a:schemeClr val="bg1"/>
                  </a:solidFill>
                </a:rPr>
                <a:t>극한호우</a:t>
              </a:r>
              <a:endParaRPr lang="ko-KR" altLang="en-US" sz="105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8D094F2-66AB-9AE3-D0B1-643A2421DF04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 err="1">
                  <a:solidFill>
                    <a:schemeClr val="bg1"/>
                  </a:solidFill>
                </a:rPr>
                <a:t>극한호우를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가정한 지역별 홍수피해위험도와 취약시설</a:t>
              </a:r>
              <a:endParaRPr lang="ko-KR" altLang="en-US" sz="800" b="1" strike="sngStrike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92781C7-3FF6-34B5-BCA3-4163451F49D0}"/>
              </a:ext>
            </a:extLst>
          </p:cNvPr>
          <p:cNvGrpSpPr/>
          <p:nvPr/>
        </p:nvGrpSpPr>
        <p:grpSpPr>
          <a:xfrm>
            <a:off x="8691453" y="3341127"/>
            <a:ext cx="3012379" cy="467025"/>
            <a:chOff x="8634549" y="1437155"/>
            <a:chExt cx="3012379" cy="46702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ED94DA-25F4-E9FC-1779-103A9624FD12}"/>
                </a:ext>
              </a:extLst>
            </p:cNvPr>
            <p:cNvSpPr txBox="1"/>
            <p:nvPr/>
          </p:nvSpPr>
          <p:spPr>
            <a:xfrm>
              <a:off x="8634549" y="1437155"/>
              <a:ext cx="203360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산사태 </a:t>
              </a:r>
              <a:endParaRPr lang="ko-KR" altLang="en-US" sz="105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FA7048-8260-2C8B-CC02-EDA7E14021CE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 특성이 고려된 산사태위험 지역과 발생이력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0F23EF-A32A-A9BF-441D-0B889388D619}"/>
              </a:ext>
            </a:extLst>
          </p:cNvPr>
          <p:cNvGrpSpPr/>
          <p:nvPr/>
        </p:nvGrpSpPr>
        <p:grpSpPr>
          <a:xfrm>
            <a:off x="8691452" y="3930912"/>
            <a:ext cx="3012379" cy="467025"/>
            <a:chOff x="8634549" y="1437155"/>
            <a:chExt cx="3012379" cy="46702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DB6248-4A07-CEF1-F384-CD899BD96B8E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기후위기 취약인구</a:t>
              </a:r>
              <a:endParaRPr lang="ko-KR" altLang="en-US" sz="1050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8BEAB4-0922-EA55-D002-406FF4C6CCF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기후위기에 취약한 인구사회적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건강적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경제적 취약인구</a:t>
              </a:r>
            </a:p>
          </p:txBody>
        </p:sp>
      </p:grpSp>
      <p:sp>
        <p:nvSpPr>
          <p:cNvPr id="47" name="설명선: 선(테두리 및 강조선) 46">
            <a:extLst>
              <a:ext uri="{FF2B5EF4-FFF2-40B4-BE49-F238E27FC236}">
                <a16:creationId xmlns:a16="http://schemas.microsoft.com/office/drawing/2014/main" id="{EC225445-1DE1-C6B6-5D5B-316060C910B3}"/>
              </a:ext>
            </a:extLst>
          </p:cNvPr>
          <p:cNvSpPr/>
          <p:nvPr/>
        </p:nvSpPr>
        <p:spPr>
          <a:xfrm>
            <a:off x="8948238" y="499591"/>
            <a:ext cx="2499360" cy="291737"/>
          </a:xfrm>
          <a:prstGeom prst="accentBorderCallout1">
            <a:avLst>
              <a:gd name="adj1" fmla="val 18750"/>
              <a:gd name="adj2" fmla="val -8333"/>
              <a:gd name="adj3" fmla="val 418657"/>
              <a:gd name="adj4" fmla="val -1284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선택 시  효과 필요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1FABAD-6798-4689-EC63-62C24369363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9193E3D-ECBA-9083-53FC-76936DAB1951}"/>
              </a:ext>
            </a:extLst>
          </p:cNvPr>
          <p:cNvCxnSpPr/>
          <p:nvPr/>
        </p:nvCxnSpPr>
        <p:spPr>
          <a:xfrm>
            <a:off x="4100950" y="5207000"/>
            <a:ext cx="0" cy="3683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CF1E7F-0275-558C-3708-58635774B28F}"/>
              </a:ext>
            </a:extLst>
          </p:cNvPr>
          <p:cNvSpPr txBox="1"/>
          <p:nvPr/>
        </p:nvSpPr>
        <p:spPr>
          <a:xfrm>
            <a:off x="4244338" y="5252978"/>
            <a:ext cx="19528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기후변화 현황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1C0FE4-3BAF-FA32-67AA-7A9FCD90A5D0}"/>
              </a:ext>
            </a:extLst>
          </p:cNvPr>
          <p:cNvSpPr txBox="1"/>
          <p:nvPr/>
        </p:nvSpPr>
        <p:spPr>
          <a:xfrm>
            <a:off x="6340623" y="5255285"/>
            <a:ext cx="53632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#1.</a:t>
            </a:r>
            <a:r>
              <a:rPr lang="ko-KR" altLang="en-US" sz="1600" b="1" dirty="0"/>
              <a:t> 디폴트 화면은 기후변화 현황으로 시작함</a:t>
            </a:r>
            <a:endParaRPr lang="en-US" altLang="ko-KR" sz="1600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6655FC-D917-324A-0FCA-9773FC4C11E9}"/>
              </a:ext>
            </a:extLst>
          </p:cNvPr>
          <p:cNvSpPr/>
          <p:nvPr/>
        </p:nvSpPr>
        <p:spPr>
          <a:xfrm>
            <a:off x="3517963" y="1977624"/>
            <a:ext cx="202864" cy="207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8083B-7120-27BF-36EC-FFA14FCF3358}"/>
              </a:ext>
            </a:extLst>
          </p:cNvPr>
          <p:cNvSpPr txBox="1"/>
          <p:nvPr/>
        </p:nvSpPr>
        <p:spPr>
          <a:xfrm>
            <a:off x="459160" y="4205713"/>
            <a:ext cx="2784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스크롤시 </a:t>
            </a:r>
            <a:r>
              <a:rPr lang="ko-KR" altLang="en-US" dirty="0" err="1"/>
              <a:t>변경탭</a:t>
            </a:r>
            <a:r>
              <a:rPr lang="ko-KR" altLang="en-US" dirty="0"/>
              <a:t> 유지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E7642-3357-CC6C-A96D-C6A6EBCC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62" y="3668274"/>
            <a:ext cx="3208262" cy="32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88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1A894-E8A5-61BD-B0D1-B0EDB166F4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ACD3652-1DF4-943D-13D9-1DF436711FB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극한호우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37BC78-114B-1B88-8005-46EC6808B31E}"/>
              </a:ext>
            </a:extLst>
          </p:cNvPr>
          <p:cNvSpPr/>
          <p:nvPr/>
        </p:nvSpPr>
        <p:spPr>
          <a:xfrm>
            <a:off x="3961467" y="107950"/>
            <a:ext cx="7696200" cy="6650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639FAB-F88C-1A84-58E6-735D15B178B6}"/>
              </a:ext>
            </a:extLst>
          </p:cNvPr>
          <p:cNvCxnSpPr>
            <a:cxnSpLocks/>
          </p:cNvCxnSpPr>
          <p:nvPr/>
        </p:nvCxnSpPr>
        <p:spPr>
          <a:xfrm>
            <a:off x="7785100" y="300382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1F26D13-57A0-FCDC-6766-E7EA7B9E6BB2}"/>
              </a:ext>
            </a:extLst>
          </p:cNvPr>
          <p:cNvSpPr txBox="1"/>
          <p:nvPr/>
        </p:nvSpPr>
        <p:spPr>
          <a:xfrm>
            <a:off x="4406901" y="336658"/>
            <a:ext cx="3075434" cy="1407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시군 홍수위험도 지수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A70696-2725-F655-CEE6-F970C95C4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436" y="367244"/>
            <a:ext cx="2789907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8975439-5B45-D0ED-4CC7-76503E0A8A88}"/>
              </a:ext>
            </a:extLst>
          </p:cNvPr>
          <p:cNvSpPr/>
          <p:nvPr/>
        </p:nvSpPr>
        <p:spPr>
          <a:xfrm>
            <a:off x="6532638" y="45238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D1E6C2D-D6B7-A9A6-ECA3-90E03F8C037F}"/>
              </a:ext>
            </a:extLst>
          </p:cNvPr>
          <p:cNvCxnSpPr>
            <a:cxnSpLocks/>
          </p:cNvCxnSpPr>
          <p:nvPr/>
        </p:nvCxnSpPr>
        <p:spPr>
          <a:xfrm>
            <a:off x="7785100" y="248142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8F387928-7955-202B-0900-5732421B6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2492097"/>
            <a:ext cx="2789907" cy="184255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F708F5F-12BD-268D-6527-E23293667BE3}"/>
              </a:ext>
            </a:extLst>
          </p:cNvPr>
          <p:cNvCxnSpPr>
            <a:cxnSpLocks/>
          </p:cNvCxnSpPr>
          <p:nvPr/>
        </p:nvCxnSpPr>
        <p:spPr>
          <a:xfrm>
            <a:off x="7803859" y="4648201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9D693D7-F5BB-8535-DEE1-719FA7882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4715063"/>
            <a:ext cx="2789907" cy="184255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305B077-DF88-529D-417F-DC74F44AC212}"/>
              </a:ext>
            </a:extLst>
          </p:cNvPr>
          <p:cNvSpPr/>
          <p:nvPr/>
        </p:nvSpPr>
        <p:spPr>
          <a:xfrm>
            <a:off x="6657730" y="262629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4EDE0F5-C2C1-029B-DDB7-8FE5456FD67E}"/>
              </a:ext>
            </a:extLst>
          </p:cNvPr>
          <p:cNvSpPr/>
          <p:nvPr/>
        </p:nvSpPr>
        <p:spPr>
          <a:xfrm>
            <a:off x="6522471" y="4790787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936FC6-7114-0C83-9674-B8C77318B10D}"/>
              </a:ext>
            </a:extLst>
          </p:cNvPr>
          <p:cNvSpPr txBox="1"/>
          <p:nvPr/>
        </p:nvSpPr>
        <p:spPr>
          <a:xfrm>
            <a:off x="4434572" y="2461511"/>
            <a:ext cx="3075434" cy="187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홍수위험도 그리드 평가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EA7B03-5636-1391-0AD7-4BFA03BB093D}"/>
              </a:ext>
            </a:extLst>
          </p:cNvPr>
          <p:cNvSpPr txBox="1"/>
          <p:nvPr/>
        </p:nvSpPr>
        <p:spPr>
          <a:xfrm>
            <a:off x="4406901" y="4648201"/>
            <a:ext cx="3075434" cy="187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홍수취약시설 현황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3663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62D9D-9062-01A2-6D24-5BB1CCCF7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EB46E73-542F-FDE9-7E7D-8B20FFE8CCD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극한호우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BFD50C0-0A48-9535-7986-5C6520546C1D}"/>
              </a:ext>
            </a:extLst>
          </p:cNvPr>
          <p:cNvSpPr/>
          <p:nvPr/>
        </p:nvSpPr>
        <p:spPr>
          <a:xfrm>
            <a:off x="3961467" y="107950"/>
            <a:ext cx="7696200" cy="6650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77F9F33-8AC6-071A-D735-39FEBFC7B6E3}"/>
              </a:ext>
            </a:extLst>
          </p:cNvPr>
          <p:cNvCxnSpPr>
            <a:cxnSpLocks/>
          </p:cNvCxnSpPr>
          <p:nvPr/>
        </p:nvCxnSpPr>
        <p:spPr>
          <a:xfrm>
            <a:off x="7905459" y="300382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7132360-209F-5518-4122-9C65E9921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95" y="367244"/>
            <a:ext cx="2789907" cy="184255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B608DE0-E69A-F1F4-4154-D906763B9D98}"/>
              </a:ext>
            </a:extLst>
          </p:cNvPr>
          <p:cNvSpPr/>
          <p:nvPr/>
        </p:nvSpPr>
        <p:spPr>
          <a:xfrm>
            <a:off x="6624071" y="442968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2B740-D8EB-17F5-809C-08AA41B7D22B}"/>
              </a:ext>
            </a:extLst>
          </p:cNvPr>
          <p:cNvSpPr txBox="1"/>
          <p:nvPr/>
        </p:nvSpPr>
        <p:spPr>
          <a:xfrm>
            <a:off x="4508501" y="300382"/>
            <a:ext cx="3075434" cy="187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</a:rPr>
              <a:t>하천범람</a:t>
            </a:r>
            <a:r>
              <a:rPr lang="en-US" altLang="ko-KR" sz="1400" b="1" dirty="0">
                <a:solidFill>
                  <a:schemeClr val="bg1"/>
                </a:solidFill>
              </a:rPr>
              <a:t>/</a:t>
            </a:r>
            <a:r>
              <a:rPr lang="ko-KR" altLang="en-US" sz="1400" b="1" dirty="0">
                <a:solidFill>
                  <a:schemeClr val="bg1"/>
                </a:solidFill>
              </a:rPr>
              <a:t>도시침수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1F6684A-5CF1-2088-44E4-051B0620B444}"/>
              </a:ext>
            </a:extLst>
          </p:cNvPr>
          <p:cNvCxnSpPr>
            <a:cxnSpLocks/>
          </p:cNvCxnSpPr>
          <p:nvPr/>
        </p:nvCxnSpPr>
        <p:spPr>
          <a:xfrm>
            <a:off x="7905459" y="2548282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9872377-ED95-D386-6076-B73B4206B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1795" y="2615144"/>
            <a:ext cx="2789907" cy="18425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517B92B-F587-2E14-CA4E-945F4FEC6678}"/>
              </a:ext>
            </a:extLst>
          </p:cNvPr>
          <p:cNvSpPr/>
          <p:nvPr/>
        </p:nvSpPr>
        <p:spPr>
          <a:xfrm>
            <a:off x="6624071" y="2690868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A3F3A0-0660-C26B-BC41-9678B36972C7}"/>
              </a:ext>
            </a:extLst>
          </p:cNvPr>
          <p:cNvSpPr txBox="1"/>
          <p:nvPr/>
        </p:nvSpPr>
        <p:spPr>
          <a:xfrm>
            <a:off x="4508501" y="2548282"/>
            <a:ext cx="3075434" cy="187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침수흔적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025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D6BC7-27E4-7696-A107-B43BF393C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A9BF556-41C6-D7EC-ADFE-05644A595FC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극한호우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8AD6009-C259-3261-8F57-1CC64F3EB855}"/>
              </a:ext>
            </a:extLst>
          </p:cNvPr>
          <p:cNvSpPr/>
          <p:nvPr/>
        </p:nvSpPr>
        <p:spPr>
          <a:xfrm>
            <a:off x="785900" y="1631217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EF8CF4-DA69-7BF0-933D-6A78009CCC49}"/>
              </a:ext>
            </a:extLst>
          </p:cNvPr>
          <p:cNvSpPr/>
          <p:nvPr/>
        </p:nvSpPr>
        <p:spPr>
          <a:xfrm>
            <a:off x="2401416" y="1631217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E6C70F-8F2B-DA60-FF8D-5789A97D7A88}"/>
              </a:ext>
            </a:extLst>
          </p:cNvPr>
          <p:cNvSpPr/>
          <p:nvPr/>
        </p:nvSpPr>
        <p:spPr>
          <a:xfrm>
            <a:off x="4028863" y="1631217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81D044-BDAD-5004-4A74-7231B960D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694" y="649362"/>
            <a:ext cx="3333305" cy="23446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F0F623-1A79-837E-C3B6-B602E34E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94" y="3301115"/>
            <a:ext cx="4787011" cy="228971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73CEE9C-ABCF-772B-078E-A6B4095AE8B2}"/>
              </a:ext>
            </a:extLst>
          </p:cNvPr>
          <p:cNvSpPr/>
          <p:nvPr/>
        </p:nvSpPr>
        <p:spPr>
          <a:xfrm>
            <a:off x="1961850" y="20723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08C27CE-80B4-EF47-C9F6-59D88DB258B4}"/>
              </a:ext>
            </a:extLst>
          </p:cNvPr>
          <p:cNvSpPr/>
          <p:nvPr/>
        </p:nvSpPr>
        <p:spPr>
          <a:xfrm>
            <a:off x="3577457" y="20723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2CE85F-5F73-7DC8-6BB4-286294AC1BB7}"/>
              </a:ext>
            </a:extLst>
          </p:cNvPr>
          <p:cNvSpPr txBox="1"/>
          <p:nvPr/>
        </p:nvSpPr>
        <p:spPr>
          <a:xfrm>
            <a:off x="735632" y="2695392"/>
            <a:ext cx="4649168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/>
              <a:t>시군 홍수위험도 지수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읍면동</a:t>
            </a:r>
            <a:r>
              <a:rPr lang="ko-KR" altLang="en-US" sz="1200" dirty="0"/>
              <a:t> 수준으로 내려가지 않음</a:t>
            </a:r>
            <a:r>
              <a:rPr lang="en-US" altLang="ko-KR" sz="1200" dirty="0"/>
              <a:t>)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- 31</a:t>
            </a:r>
            <a:r>
              <a:rPr lang="ko-KR" altLang="en-US" sz="1200" dirty="0"/>
              <a:t>개 시군의 위험도 지수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- 11</a:t>
            </a:r>
            <a:r>
              <a:rPr lang="ko-KR" altLang="en-US" sz="1200" dirty="0"/>
              <a:t>개 지표별 점수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E2EF774-9B0A-6BB2-0751-F7D78A8874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4743100"/>
              </p:ext>
            </p:extLst>
          </p:nvPr>
        </p:nvGraphicFramePr>
        <p:xfrm>
          <a:off x="801140" y="1082072"/>
          <a:ext cx="46491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584">
                  <a:extLst>
                    <a:ext uri="{9D8B030D-6E8A-4147-A177-3AD203B41FA5}">
                      <a16:colId xmlns:a16="http://schemas.microsoft.com/office/drawing/2014/main" val="3929735086"/>
                    </a:ext>
                  </a:extLst>
                </a:gridCol>
                <a:gridCol w="2324584">
                  <a:extLst>
                    <a:ext uri="{9D8B030D-6E8A-4147-A177-3AD203B41FA5}">
                      <a16:colId xmlns:a16="http://schemas.microsoft.com/office/drawing/2014/main" val="1172836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시군 홍수위험도 지수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홍수위험도 평가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91711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A311F88-0268-14AC-5BD3-C126555C9FD0}"/>
              </a:ext>
            </a:extLst>
          </p:cNvPr>
          <p:cNvSpPr txBox="1"/>
          <p:nvPr/>
        </p:nvSpPr>
        <p:spPr>
          <a:xfrm>
            <a:off x="735632" y="3778268"/>
            <a:ext cx="4969208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2. </a:t>
            </a:r>
            <a:r>
              <a:rPr lang="ko-KR" altLang="en-US" sz="1200" dirty="0"/>
              <a:t>격자단위 홍수위험도 평가 </a:t>
            </a:r>
            <a:r>
              <a:rPr lang="en-US" altLang="ko-KR" sz="1200" dirty="0"/>
              <a:t>(</a:t>
            </a:r>
            <a:r>
              <a:rPr lang="ko-KR" altLang="en-US" sz="1200" dirty="0"/>
              <a:t>모든 격자가 있으므로 </a:t>
            </a:r>
            <a:r>
              <a:rPr lang="ko-KR" altLang="en-US" sz="1200" dirty="0" err="1"/>
              <a:t>읍면동</a:t>
            </a:r>
            <a:r>
              <a:rPr lang="ko-KR" altLang="en-US" sz="1200" dirty="0"/>
              <a:t> 까지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- 9</a:t>
            </a:r>
            <a:r>
              <a:rPr lang="ko-KR" altLang="en-US" sz="1200" dirty="0"/>
              <a:t>개 지표</a:t>
            </a:r>
            <a:r>
              <a:rPr lang="en-US" altLang="ko-KR" sz="1200" dirty="0"/>
              <a:t>????????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/>
              <a:t>고민</a:t>
            </a:r>
            <a:r>
              <a:rPr lang="en-US" altLang="ko-KR" sz="12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7516D8-EF07-6601-7533-D48AAF60C7A1}"/>
              </a:ext>
            </a:extLst>
          </p:cNvPr>
          <p:cNvSpPr txBox="1"/>
          <p:nvPr/>
        </p:nvSpPr>
        <p:spPr>
          <a:xfrm>
            <a:off x="735632" y="5252778"/>
            <a:ext cx="7394791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4. </a:t>
            </a:r>
            <a:r>
              <a:rPr lang="ko-KR" altLang="en-US" sz="1200" dirty="0" err="1"/>
              <a:t>극한호우</a:t>
            </a:r>
            <a:r>
              <a:rPr lang="ko-KR" altLang="en-US" sz="1200" dirty="0"/>
              <a:t> 취약시설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홍수위험도 평가 최상위 등급 내 취약시설</a:t>
            </a:r>
            <a:r>
              <a:rPr lang="en-US" altLang="ko-KR" sz="1200" dirty="0"/>
              <a:t>(</a:t>
            </a:r>
            <a:r>
              <a:rPr lang="ko-KR" altLang="en-US" sz="1200" dirty="0"/>
              <a:t>지하시설</a:t>
            </a:r>
            <a:r>
              <a:rPr lang="en-US" altLang="ko-KR" sz="1200" dirty="0"/>
              <a:t>, </a:t>
            </a:r>
            <a:r>
              <a:rPr lang="ko-KR" altLang="en-US" sz="1200" dirty="0"/>
              <a:t>노인정</a:t>
            </a:r>
            <a:r>
              <a:rPr lang="en-US" altLang="ko-KR" sz="1200" dirty="0"/>
              <a:t>, </a:t>
            </a:r>
            <a:r>
              <a:rPr lang="ko-KR" altLang="en-US" sz="1200" dirty="0"/>
              <a:t>양로원</a:t>
            </a:r>
            <a:r>
              <a:rPr lang="en-US" altLang="ko-KR" sz="1200" dirty="0"/>
              <a:t> </a:t>
            </a:r>
            <a:r>
              <a:rPr lang="ko-KR" altLang="en-US" sz="1200" dirty="0"/>
              <a:t>등</a:t>
            </a:r>
            <a:r>
              <a:rPr lang="en-US" altLang="ko-KR" sz="1200" dirty="0"/>
              <a:t>)</a:t>
            </a:r>
            <a:r>
              <a:rPr lang="ko-KR" altLang="en-US" sz="1200" dirty="0"/>
              <a:t>의 개수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환경부 </a:t>
            </a:r>
            <a:r>
              <a:rPr lang="ko-KR" altLang="en-US" sz="1200" dirty="0" err="1"/>
              <a:t>홍수범람</a:t>
            </a:r>
            <a:r>
              <a:rPr lang="ko-KR" altLang="en-US" sz="1200" dirty="0"/>
              <a:t> 예측지역 내 취약시설</a:t>
            </a:r>
            <a:r>
              <a:rPr lang="en-US" altLang="ko-KR" sz="1200" dirty="0"/>
              <a:t>(</a:t>
            </a:r>
            <a:r>
              <a:rPr lang="ko-KR" altLang="en-US" sz="1200" dirty="0"/>
              <a:t>지하시설</a:t>
            </a:r>
            <a:r>
              <a:rPr lang="en-US" altLang="ko-KR" sz="1200" dirty="0"/>
              <a:t>, </a:t>
            </a:r>
            <a:r>
              <a:rPr lang="ko-KR" altLang="en-US" sz="1200" dirty="0"/>
              <a:t>노인정</a:t>
            </a:r>
            <a:r>
              <a:rPr lang="en-US" altLang="ko-KR" sz="1200" dirty="0"/>
              <a:t>, </a:t>
            </a:r>
            <a:r>
              <a:rPr lang="ko-KR" altLang="en-US" sz="1200" dirty="0"/>
              <a:t>양로원</a:t>
            </a:r>
            <a:r>
              <a:rPr lang="en-US" altLang="ko-KR" sz="1200" dirty="0"/>
              <a:t> </a:t>
            </a:r>
            <a:r>
              <a:rPr lang="ko-KR" altLang="en-US" sz="1200" dirty="0"/>
              <a:t>등</a:t>
            </a:r>
            <a:r>
              <a:rPr lang="en-US" altLang="ko-KR" sz="1200" dirty="0"/>
              <a:t>)</a:t>
            </a:r>
            <a:r>
              <a:rPr lang="ko-KR" altLang="en-US" sz="1200" dirty="0"/>
              <a:t>의 개수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환경부 도시침수 예측지역 내 취약시설</a:t>
            </a:r>
            <a:r>
              <a:rPr lang="en-US" altLang="ko-KR" sz="1200" dirty="0"/>
              <a:t>(</a:t>
            </a:r>
            <a:r>
              <a:rPr lang="ko-KR" altLang="en-US" sz="1200" dirty="0"/>
              <a:t>지하시설</a:t>
            </a:r>
            <a:r>
              <a:rPr lang="en-US" altLang="ko-KR" sz="1200" dirty="0"/>
              <a:t>, </a:t>
            </a:r>
            <a:r>
              <a:rPr lang="ko-KR" altLang="en-US" sz="1200" dirty="0"/>
              <a:t>노인정</a:t>
            </a:r>
            <a:r>
              <a:rPr lang="en-US" altLang="ko-KR" sz="1200" dirty="0"/>
              <a:t>, </a:t>
            </a:r>
            <a:r>
              <a:rPr lang="ko-KR" altLang="en-US" sz="1200" dirty="0"/>
              <a:t>양로원 등</a:t>
            </a:r>
            <a:r>
              <a:rPr lang="en-US" altLang="ko-KR" sz="1200" dirty="0"/>
              <a:t>)</a:t>
            </a:r>
            <a:r>
              <a:rPr lang="ko-KR" altLang="en-US" sz="1200" dirty="0"/>
              <a:t>의 개수</a:t>
            </a:r>
            <a:endParaRPr lang="en-US" altLang="ko-KR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33A8B1-4D2F-2907-8D8E-1022F6CAB8FF}"/>
              </a:ext>
            </a:extLst>
          </p:cNvPr>
          <p:cNvSpPr txBox="1"/>
          <p:nvPr/>
        </p:nvSpPr>
        <p:spPr>
          <a:xfrm>
            <a:off x="735632" y="4520179"/>
            <a:ext cx="4969208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3. </a:t>
            </a:r>
            <a:r>
              <a:rPr lang="ko-KR" altLang="en-US" sz="1200" dirty="0"/>
              <a:t>홍수 위험지역내 취약인구</a:t>
            </a:r>
            <a:r>
              <a:rPr lang="en-US" altLang="ko-KR" sz="1200" dirty="0"/>
              <a:t>(</a:t>
            </a:r>
            <a:r>
              <a:rPr lang="ko-KR" altLang="en-US" sz="1200" dirty="0"/>
              <a:t>생활인구</a:t>
            </a:r>
            <a:r>
              <a:rPr lang="en-US" altLang="ko-KR" sz="1200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격자단위 최상위 취약지역 내 </a:t>
            </a:r>
            <a:r>
              <a:rPr lang="ko-KR" altLang="en-US" sz="1200" dirty="0" err="1"/>
              <a:t>생활인구수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인구비</a:t>
            </a:r>
            <a:r>
              <a:rPr lang="ko-KR" altLang="en-US" sz="1200" dirty="0"/>
              <a:t>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읍면동</a:t>
            </a:r>
            <a:r>
              <a:rPr lang="ko-KR" altLang="en-US" sz="1200" dirty="0"/>
              <a:t> 까지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141635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B9AEF-3DA2-4004-9444-A4F32D6EC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DC1CCC0-9A51-FDB6-CED0-A32C48D3F6E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극한호우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0318CB-1AB8-1954-3F69-452E73682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80" y="1219199"/>
            <a:ext cx="2055840" cy="46001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31610A-E99B-1E04-0E76-65D06C3B0558}"/>
              </a:ext>
            </a:extLst>
          </p:cNvPr>
          <p:cNvSpPr txBox="1"/>
          <p:nvPr/>
        </p:nvSpPr>
        <p:spPr>
          <a:xfrm>
            <a:off x="2412223" y="132286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 err="1"/>
              <a:t>극한호우</a:t>
            </a:r>
            <a:r>
              <a:rPr lang="ko-KR" altLang="en-US" sz="1100" b="1" dirty="0"/>
              <a:t> 홍수위험도 평가</a:t>
            </a:r>
            <a:endParaRPr lang="en-US" altLang="ko-KR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EC072-6C8B-FBCC-D358-2CCB1C6DC2CB}"/>
              </a:ext>
            </a:extLst>
          </p:cNvPr>
          <p:cNvSpPr txBox="1"/>
          <p:nvPr/>
        </p:nvSpPr>
        <p:spPr>
          <a:xfrm>
            <a:off x="2412223" y="3652582"/>
            <a:ext cx="329959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 err="1"/>
              <a:t>하천범람</a:t>
            </a:r>
            <a:r>
              <a:rPr lang="ko-KR" altLang="en-US" sz="1100" b="1" dirty="0"/>
              <a:t> 및 도시침수 예측 지도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환경부</a:t>
            </a:r>
            <a:r>
              <a:rPr lang="en-US" altLang="ko-KR" sz="1100" b="1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7CE2A4-E89A-AFA9-76A9-A2507CF6F8C5}"/>
              </a:ext>
            </a:extLst>
          </p:cNvPr>
          <p:cNvSpPr txBox="1"/>
          <p:nvPr/>
        </p:nvSpPr>
        <p:spPr>
          <a:xfrm>
            <a:off x="2412223" y="2320474"/>
            <a:ext cx="26899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 err="1"/>
              <a:t>극한호우</a:t>
            </a:r>
            <a:r>
              <a:rPr lang="ko-KR" altLang="en-US" sz="1100" b="1" dirty="0"/>
              <a:t> 취약시설 현황</a:t>
            </a:r>
            <a:endParaRPr lang="en-US" altLang="ko-KR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2257F5-E248-4CB5-7B8C-3531535D5340}"/>
              </a:ext>
            </a:extLst>
          </p:cNvPr>
          <p:cNvSpPr txBox="1"/>
          <p:nvPr/>
        </p:nvSpPr>
        <p:spPr>
          <a:xfrm>
            <a:off x="2717022" y="1602883"/>
            <a:ext cx="2759218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시군 홍수위험도 지수</a:t>
            </a:r>
            <a:r>
              <a:rPr lang="en-US" altLang="ko-KR" sz="1100" b="1" dirty="0"/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홍수위험도 그리드 평가</a:t>
            </a:r>
            <a:endParaRPr lang="en-US" altLang="ko-KR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10F3BC-DDF1-3D70-BAAC-6B13CEBCDB23}"/>
              </a:ext>
            </a:extLst>
          </p:cNvPr>
          <p:cNvSpPr txBox="1"/>
          <p:nvPr/>
        </p:nvSpPr>
        <p:spPr>
          <a:xfrm>
            <a:off x="2471282" y="6056050"/>
            <a:ext cx="26899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4. </a:t>
            </a:r>
            <a:r>
              <a:rPr lang="ko-KR" altLang="en-US" sz="1100" b="1" dirty="0"/>
              <a:t>침수흔적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5B3DAE-EBCD-825B-BA10-DFC551A12D97}"/>
              </a:ext>
            </a:extLst>
          </p:cNvPr>
          <p:cNvSpPr txBox="1"/>
          <p:nvPr/>
        </p:nvSpPr>
        <p:spPr>
          <a:xfrm>
            <a:off x="2713142" y="4092569"/>
            <a:ext cx="2759218" cy="1837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 err="1"/>
              <a:t>하천범람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국가하천</a:t>
            </a:r>
            <a:r>
              <a:rPr lang="en-US" altLang="ko-KR" sz="1100" b="1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 err="1"/>
              <a:t>하천범람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지방하천</a:t>
            </a:r>
            <a:r>
              <a:rPr lang="en-US" altLang="ko-KR" sz="1100" b="1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 err="1"/>
              <a:t>도시침수예측</a:t>
            </a:r>
            <a:r>
              <a:rPr lang="en-US" altLang="ko-KR" sz="1100" b="1" dirty="0"/>
              <a:t>(30</a:t>
            </a:r>
            <a:r>
              <a:rPr lang="ko-KR" altLang="en-US" sz="1100" b="1" dirty="0"/>
              <a:t>년 빈도</a:t>
            </a:r>
            <a:r>
              <a:rPr lang="en-US" altLang="ko-KR" sz="1100" b="1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 err="1"/>
              <a:t>도시침수예측</a:t>
            </a:r>
            <a:r>
              <a:rPr lang="en-US" altLang="ko-KR" sz="1100" b="1" dirty="0"/>
              <a:t>(50</a:t>
            </a:r>
            <a:r>
              <a:rPr lang="ko-KR" altLang="en-US" sz="1100" b="1" dirty="0"/>
              <a:t>년 빈도</a:t>
            </a:r>
            <a:r>
              <a:rPr lang="en-US" altLang="ko-KR" sz="1100" b="1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 err="1"/>
              <a:t>도시침수예측</a:t>
            </a:r>
            <a:r>
              <a:rPr lang="en-US" altLang="ko-KR" sz="1100" b="1" dirty="0"/>
              <a:t>(80</a:t>
            </a:r>
            <a:r>
              <a:rPr lang="ko-KR" altLang="en-US" sz="1100" b="1" dirty="0"/>
              <a:t>년 빈도</a:t>
            </a:r>
            <a:r>
              <a:rPr lang="en-US" altLang="ko-KR" sz="1100" b="1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 err="1"/>
              <a:t>도시침수예측</a:t>
            </a:r>
            <a:r>
              <a:rPr lang="en-US" altLang="ko-KR" sz="1100" b="1" dirty="0"/>
              <a:t>(100</a:t>
            </a:r>
            <a:r>
              <a:rPr lang="ko-KR" altLang="en-US" sz="1100" b="1" dirty="0"/>
              <a:t>년 빈도</a:t>
            </a:r>
            <a:r>
              <a:rPr lang="en-US" altLang="ko-KR" sz="1100" b="1" dirty="0"/>
              <a:t>)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 err="1"/>
              <a:t>도시침수예측</a:t>
            </a:r>
            <a:r>
              <a:rPr lang="en-US" altLang="ko-KR" sz="1100" b="1" dirty="0"/>
              <a:t>(200</a:t>
            </a:r>
            <a:r>
              <a:rPr lang="ko-KR" altLang="en-US" sz="1100" b="1" dirty="0"/>
              <a:t>년 빈도</a:t>
            </a:r>
            <a:r>
              <a:rPr lang="en-US" altLang="ko-KR" sz="1100" b="1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56CC35-60FF-E025-0357-8B534F0A2C8A}"/>
              </a:ext>
            </a:extLst>
          </p:cNvPr>
          <p:cNvSpPr txBox="1"/>
          <p:nvPr/>
        </p:nvSpPr>
        <p:spPr>
          <a:xfrm>
            <a:off x="2713142" y="2704763"/>
            <a:ext cx="2759218" cy="82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홍수위험도 기반 취약시설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홍수위험 예측 기반 취약시설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도시침수 예측 기반 취약시설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29071979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9F615-9E0A-56C1-550E-2456C71C0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996778F-FFAD-4BED-7957-F7096DA8F3D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극한호우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F6AC67A-8E8E-2FB3-0213-BE326ABB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86" y="1128375"/>
            <a:ext cx="1834325" cy="526796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0E705EC-BCCA-EB27-918C-E99E6F2B54A5}"/>
              </a:ext>
            </a:extLst>
          </p:cNvPr>
          <p:cNvSpPr/>
          <p:nvPr/>
        </p:nvSpPr>
        <p:spPr>
          <a:xfrm>
            <a:off x="81280" y="5524050"/>
            <a:ext cx="250952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다른 동네와 비교하기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C61DB4-3A28-2DE1-0CA6-D73614893C8D}"/>
              </a:ext>
            </a:extLst>
          </p:cNvPr>
          <p:cNvSpPr/>
          <p:nvPr/>
        </p:nvSpPr>
        <p:spPr>
          <a:xfrm>
            <a:off x="677348" y="2556943"/>
            <a:ext cx="822960" cy="267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ｏｋ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D5BAFB-4144-2D47-B81A-BA1445E436F6}"/>
              </a:ext>
            </a:extLst>
          </p:cNvPr>
          <p:cNvSpPr txBox="1"/>
          <p:nvPr/>
        </p:nvSpPr>
        <p:spPr>
          <a:xfrm>
            <a:off x="2913792" y="1128375"/>
            <a:ext cx="26899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１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시군 홍수위험도 지수</a:t>
            </a:r>
            <a:endParaRPr lang="en-US" altLang="ko-KR" sz="11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72F25E-F3C2-DCAD-D1C9-5B0B559B6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904" y="1593332"/>
            <a:ext cx="1730992" cy="5734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76950C-5826-B3B6-9271-04B6A804D92D}"/>
              </a:ext>
            </a:extLst>
          </p:cNvPr>
          <p:cNvSpPr txBox="1"/>
          <p:nvPr/>
        </p:nvSpPr>
        <p:spPr>
          <a:xfrm>
            <a:off x="5148295" y="1568793"/>
            <a:ext cx="1570990" cy="622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b="1" dirty="0"/>
              <a:t>총지수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1" dirty="0"/>
              <a:t>11</a:t>
            </a:r>
            <a:r>
              <a:rPr lang="ko-KR" altLang="en-US" sz="800" b="1" dirty="0" err="1"/>
              <a:t>개지표</a:t>
            </a:r>
            <a:r>
              <a:rPr lang="ko-KR" altLang="en-US" sz="800" b="1" dirty="0"/>
              <a:t> 점수</a:t>
            </a:r>
            <a:endParaRPr lang="en-US" altLang="ko-KR" sz="8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b="1" dirty="0"/>
              <a:t>경기도 </a:t>
            </a:r>
            <a:r>
              <a:rPr lang="en-US" altLang="ko-KR" sz="800" b="1" dirty="0"/>
              <a:t>31</a:t>
            </a:r>
            <a:r>
              <a:rPr lang="ko-KR" altLang="en-US" sz="800" b="1" dirty="0"/>
              <a:t>개 시군 평균</a:t>
            </a:r>
            <a:endParaRPr lang="en-US" altLang="ko-KR" sz="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0825F0-9D43-6661-AD9A-0D4329292DE9}"/>
              </a:ext>
            </a:extLst>
          </p:cNvPr>
          <p:cNvSpPr txBox="1"/>
          <p:nvPr/>
        </p:nvSpPr>
        <p:spPr>
          <a:xfrm>
            <a:off x="5042948" y="3042123"/>
            <a:ext cx="608644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b="1" dirty="0"/>
              <a:t>1~10</a:t>
            </a:r>
            <a:r>
              <a:rPr lang="ko-KR" altLang="en-US" sz="1100" b="1" dirty="0"/>
              <a:t>등급 면적 내 </a:t>
            </a:r>
            <a:r>
              <a:rPr lang="ko-KR" altLang="en-US" sz="1100" b="1" dirty="0" err="1"/>
              <a:t>생활인구수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/ </a:t>
            </a:r>
            <a:r>
              <a:rPr lang="ko-KR" altLang="en-US" sz="1100" b="1" dirty="0"/>
              <a:t>인구비율</a:t>
            </a:r>
            <a:endParaRPr lang="en-US" altLang="ko-KR" sz="1100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AE739FD-69C6-6592-0899-F51BBA5FA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904" y="3057342"/>
            <a:ext cx="1730992" cy="5734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46A916A-5D44-231C-29CC-B5B023D14E27}"/>
              </a:ext>
            </a:extLst>
          </p:cNvPr>
          <p:cNvSpPr txBox="1"/>
          <p:nvPr/>
        </p:nvSpPr>
        <p:spPr>
          <a:xfrm>
            <a:off x="5042948" y="3377598"/>
            <a:ext cx="1570990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1" dirty="0"/>
              <a:t>9~10</a:t>
            </a:r>
            <a:r>
              <a:rPr lang="ko-KR" altLang="en-US" sz="800" b="1" dirty="0"/>
              <a:t>등급 지역만 붉은색</a:t>
            </a:r>
            <a:endParaRPr lang="en-US" altLang="ko-KR" sz="8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2C5194-54E1-E966-5A8C-EFC4D839E1B2}"/>
              </a:ext>
            </a:extLst>
          </p:cNvPr>
          <p:cNvSpPr txBox="1"/>
          <p:nvPr/>
        </p:nvSpPr>
        <p:spPr>
          <a:xfrm>
            <a:off x="2913791" y="2667555"/>
            <a:ext cx="26899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홍수위험도 그리드 평가</a:t>
            </a:r>
            <a:endParaRPr lang="en-US" altLang="ko-KR" sz="1100" b="1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28A015F-58D4-85D3-1C27-3DFAE6B471DB}"/>
              </a:ext>
            </a:extLst>
          </p:cNvPr>
          <p:cNvCxnSpPr/>
          <p:nvPr/>
        </p:nvCxnSpPr>
        <p:spPr>
          <a:xfrm flipH="1">
            <a:off x="558800" y="3931920"/>
            <a:ext cx="1391920" cy="2464415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D0ACF07F-6CCA-7048-D0AD-EB2AC2FBC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904" y="3931920"/>
            <a:ext cx="1730992" cy="57346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C9B8FB6-A85F-B291-D791-AF59DD66A094}"/>
              </a:ext>
            </a:extLst>
          </p:cNvPr>
          <p:cNvSpPr txBox="1"/>
          <p:nvPr/>
        </p:nvSpPr>
        <p:spPr>
          <a:xfrm>
            <a:off x="5042948" y="3904595"/>
            <a:ext cx="608644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 b="1" dirty="0"/>
              <a:t>1~10</a:t>
            </a:r>
            <a:r>
              <a:rPr lang="ko-KR" altLang="en-US" sz="1100" b="1" dirty="0"/>
              <a:t>등급 면적 내 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인구비율</a:t>
            </a:r>
            <a:endParaRPr lang="en-US" altLang="ko-KR" sz="11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D40DF9-CE8C-EE27-448C-FA551F71F41B}"/>
              </a:ext>
            </a:extLst>
          </p:cNvPr>
          <p:cNvSpPr txBox="1"/>
          <p:nvPr/>
        </p:nvSpPr>
        <p:spPr>
          <a:xfrm>
            <a:off x="5042948" y="4240070"/>
            <a:ext cx="1570990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800" b="1" dirty="0"/>
              <a:t>9~10</a:t>
            </a:r>
            <a:r>
              <a:rPr lang="ko-KR" altLang="en-US" sz="800" b="1" dirty="0"/>
              <a:t>등급 지역만 붉은색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9141874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BD893-5FAB-D14C-1456-94753E96B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0514EE4-E42C-6FF4-784D-61D496FF62C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극한호우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05E2C3F-A376-5B46-9766-30A14542C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3" y="1628570"/>
            <a:ext cx="3421857" cy="2462909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52FAEE3-8D79-BD5A-9FE2-05D56EE67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770369"/>
              </p:ext>
            </p:extLst>
          </p:nvPr>
        </p:nvGraphicFramePr>
        <p:xfrm>
          <a:off x="6141255" y="1991472"/>
          <a:ext cx="5411686" cy="14375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2366">
                  <a:extLst>
                    <a:ext uri="{9D8B030D-6E8A-4147-A177-3AD203B41FA5}">
                      <a16:colId xmlns:a16="http://schemas.microsoft.com/office/drawing/2014/main" val="2232365070"/>
                    </a:ext>
                  </a:extLst>
                </a:gridCol>
                <a:gridCol w="1624429">
                  <a:extLst>
                    <a:ext uri="{9D8B030D-6E8A-4147-A177-3AD203B41FA5}">
                      <a16:colId xmlns:a16="http://schemas.microsoft.com/office/drawing/2014/main" val="2301649923"/>
                    </a:ext>
                  </a:extLst>
                </a:gridCol>
                <a:gridCol w="1824891">
                  <a:extLst>
                    <a:ext uri="{9D8B030D-6E8A-4147-A177-3AD203B41FA5}">
                      <a16:colId xmlns:a16="http://schemas.microsoft.com/office/drawing/2014/main" val="1189682043"/>
                    </a:ext>
                  </a:extLst>
                </a:gridCol>
              </a:tblGrid>
              <a:tr h="6663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홍수위험도 평가지수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/>
                        <a:t>면적비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365163"/>
                  </a:ext>
                </a:extLst>
              </a:tr>
              <a:tr h="7711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홍수 취약지역내 생활인구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/>
                        <a:t>인구비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39865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2F262E5-B497-A03F-4CF6-5BDE06F18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28" y="1597685"/>
            <a:ext cx="1977299" cy="224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33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C9678-8064-12C3-F329-BA79614D0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E30F76E-CC86-9E3D-09E9-F6C68DA6A942}"/>
              </a:ext>
            </a:extLst>
          </p:cNvPr>
          <p:cNvSpPr txBox="1"/>
          <p:nvPr/>
        </p:nvSpPr>
        <p:spPr>
          <a:xfrm>
            <a:off x="1337748" y="313502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산사태 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4494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4404E-6D5B-0582-9E92-537A94F25A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813EA3B-6A14-8F04-747D-7B64ACF8E70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산사태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80C44BF-761E-9E96-43F1-69F94D227CB0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BAF515-45FE-C5C2-0937-26BB1215D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39BDCE-D591-C06C-6B1A-958A653A2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A15262-D105-4D95-3318-8012B1A8E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EF7031E-ED5B-4BE8-11C2-4D13A15B0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663" y="1795134"/>
            <a:ext cx="1492327" cy="5969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C704862-4233-6023-E4D5-4A1737C68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058" y="1812670"/>
            <a:ext cx="1407037" cy="5747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9DEE39-D953-DDBA-04B1-C59885EF8F70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339BFBF-D9D3-E9C7-8E2F-3940C4ED6BBB}"/>
              </a:ext>
            </a:extLst>
          </p:cNvPr>
          <p:cNvGrpSpPr/>
          <p:nvPr/>
        </p:nvGrpSpPr>
        <p:grpSpPr>
          <a:xfrm>
            <a:off x="1075434" y="2879049"/>
            <a:ext cx="1811907" cy="621944"/>
            <a:chOff x="8634546" y="1437155"/>
            <a:chExt cx="3451519" cy="5838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830152-FE60-2116-4406-AA5A26EC15B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1500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회</a:t>
              </a:r>
              <a:endParaRPr lang="ko-KR" altLang="en-US" sz="1050" b="1" strike="sngStrike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187D1E-1B7D-EA16-714D-6E43A6256F41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3322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산사태 발생건수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7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700" b="1" dirty="0">
                  <a:solidFill>
                    <a:schemeClr val="bg1"/>
                  </a:solidFill>
                </a:rPr>
                <a:t>지난 </a:t>
              </a:r>
              <a:r>
                <a:rPr lang="en-US" altLang="ko-KR" sz="700" b="1" dirty="0">
                  <a:solidFill>
                    <a:schemeClr val="bg1"/>
                  </a:solidFill>
                </a:rPr>
                <a:t>5</a:t>
              </a:r>
              <a:r>
                <a:rPr lang="ko-KR" altLang="en-US" sz="700" b="1" dirty="0">
                  <a:solidFill>
                    <a:schemeClr val="bg1"/>
                  </a:solidFill>
                </a:rPr>
                <a:t>년간 </a:t>
              </a:r>
              <a:r>
                <a:rPr lang="ko-KR" altLang="en-US" sz="700" b="1" dirty="0" err="1">
                  <a:solidFill>
                    <a:schemeClr val="bg1"/>
                  </a:solidFill>
                </a:rPr>
                <a:t>총일수</a:t>
              </a:r>
              <a:r>
                <a:rPr lang="en-US" altLang="ko-KR" sz="7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25EA4B6-2F54-C53C-F3C1-88BA33A57CA3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CF3D8D-856D-845A-AA13-D3EA712BB673}"/>
              </a:ext>
            </a:extLst>
          </p:cNvPr>
          <p:cNvGrpSpPr/>
          <p:nvPr/>
        </p:nvGrpSpPr>
        <p:grpSpPr>
          <a:xfrm>
            <a:off x="2835840" y="2835522"/>
            <a:ext cx="1544268" cy="637332"/>
            <a:chOff x="8634546" y="1437155"/>
            <a:chExt cx="3451519" cy="5982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6D8413B-33B9-00B7-49B6-8BC3C4DB42C6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580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명</a:t>
              </a:r>
              <a:endParaRPr lang="ko-KR" altLang="en-US" sz="1050" b="1" strike="sngStrike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588768-7889-FFE9-37CB-2834CA37BF19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산사태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지난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5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5E08295D-ED90-DC97-0B4B-156D9810B006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F30E0C3-7027-0ED2-EB2F-8D0AAE5BECC5}"/>
              </a:ext>
            </a:extLst>
          </p:cNvPr>
          <p:cNvGrpSpPr/>
          <p:nvPr/>
        </p:nvGrpSpPr>
        <p:grpSpPr>
          <a:xfrm>
            <a:off x="4767247" y="2875134"/>
            <a:ext cx="1734088" cy="618277"/>
            <a:chOff x="8634546" y="1437155"/>
            <a:chExt cx="3451519" cy="5803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7E965CE-66E0-7D49-974C-D80B07FC85CE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24.9%</a:t>
              </a:r>
              <a:endParaRPr lang="ko-KR" altLang="en-US" sz="1050" b="1" strike="sngStrike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167BE02-A7CF-C2EB-220A-2E5900C7BDFB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산사태 인명피해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</a:rPr>
                <a:t>(20~22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)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D5C82329-31A7-35C8-9A2D-32555C5F4CD1}"/>
              </a:ext>
            </a:extLst>
          </p:cNvPr>
          <p:cNvCxnSpPr/>
          <p:nvPr/>
        </p:nvCxnSpPr>
        <p:spPr>
          <a:xfrm>
            <a:off x="704201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E50BBB0-09AA-3708-005E-8AACE9F76E7F}"/>
              </a:ext>
            </a:extLst>
          </p:cNvPr>
          <p:cNvGrpSpPr/>
          <p:nvPr/>
        </p:nvGrpSpPr>
        <p:grpSpPr>
          <a:xfrm>
            <a:off x="7075751" y="2881326"/>
            <a:ext cx="1734077" cy="668110"/>
            <a:chOff x="8634546" y="1437155"/>
            <a:chExt cx="3451519" cy="6271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93D8FA-F176-E092-ABD5-0F3D2D429032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1.8%</a:t>
              </a:r>
              <a:endParaRPr lang="ko-KR" altLang="en-US" sz="1050" b="1" strike="sngStrik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13E46B-6506-16E1-1956-916C95543CC6}"/>
                </a:ext>
              </a:extLst>
            </p:cNvPr>
            <p:cNvSpPr txBox="1"/>
            <p:nvPr/>
          </p:nvSpPr>
          <p:spPr>
            <a:xfrm>
              <a:off x="8634548" y="1688736"/>
              <a:ext cx="3012377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산사태 피해액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전국평균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0.9%)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85F8EB4-3DAD-CC1C-8835-E63C76A28335}"/>
              </a:ext>
            </a:extLst>
          </p:cNvPr>
          <p:cNvGrpSpPr/>
          <p:nvPr/>
        </p:nvGrpSpPr>
        <p:grpSpPr>
          <a:xfrm>
            <a:off x="9201110" y="2799319"/>
            <a:ext cx="1821237" cy="514221"/>
            <a:chOff x="8634546" y="1437155"/>
            <a:chExt cx="3451519" cy="48271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AD5FF90-11AD-CCD7-0A75-92596E6E3272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0000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억원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B4FA2C8-49C2-6080-B7BD-A0B9E7141871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 err="1">
                  <a:solidFill>
                    <a:schemeClr val="bg1"/>
                  </a:solidFill>
                </a:rPr>
                <a:t>ㅂㅈㄷㅂㅈㄷ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975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E2FB2-8D7A-3E57-266D-08EA03DD5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82D1F6-BDA0-657D-F2F6-4C3ECC8662E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산사태 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8D40DB8-F91F-F562-597A-D622EB8C5792}"/>
              </a:ext>
            </a:extLst>
          </p:cNvPr>
          <p:cNvSpPr/>
          <p:nvPr/>
        </p:nvSpPr>
        <p:spPr>
          <a:xfrm>
            <a:off x="7468351" y="2026995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정보구축 개념도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9DE5EB-3195-1CE9-C003-DE142DA1E998}"/>
              </a:ext>
            </a:extLst>
          </p:cNvPr>
          <p:cNvSpPr txBox="1"/>
          <p:nvPr/>
        </p:nvSpPr>
        <p:spPr>
          <a:xfrm>
            <a:off x="923408" y="1919279"/>
            <a:ext cx="4999922" cy="343568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산사태</a:t>
            </a:r>
            <a:endParaRPr lang="en-US" altLang="ko-KR" sz="1100" b="1" dirty="0"/>
          </a:p>
          <a:p>
            <a:pPr>
              <a:lnSpc>
                <a:spcPct val="150000"/>
              </a:lnSpc>
              <a:buNone/>
            </a:pPr>
            <a:endParaRPr lang="en-US" altLang="ko-KR" sz="9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산사태는 예측하기 어려운 자연재해 중 하나로</a:t>
            </a:r>
            <a:r>
              <a:rPr lang="en-US" altLang="ko-KR" sz="900" dirty="0"/>
              <a:t>, </a:t>
            </a:r>
            <a:r>
              <a:rPr lang="ko-KR" altLang="en-US" sz="900" dirty="0"/>
              <a:t>인명과 재산에 치명적인 피해를 줍니다</a:t>
            </a:r>
            <a:r>
              <a:rPr lang="en-US" altLang="ko-KR" sz="900" dirty="0"/>
              <a:t>. </a:t>
            </a:r>
            <a:r>
              <a:rPr lang="ko-KR" altLang="en-US" sz="900" dirty="0"/>
              <a:t>특히 기후변화로 인한 폭우의 증가는 산사태 위험을 더욱 가중시키고 있습니다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우리 플랫폼은 경기도의 지형적 특성을 정확히 반영하기 위해 최근 </a:t>
            </a:r>
            <a:r>
              <a:rPr lang="en-US" altLang="ko-KR" sz="900" dirty="0"/>
              <a:t>5</a:t>
            </a:r>
            <a:r>
              <a:rPr lang="ko-KR" altLang="en-US" sz="900" dirty="0"/>
              <a:t>년간</a:t>
            </a:r>
            <a:r>
              <a:rPr lang="en-US" altLang="ko-KR" sz="900" dirty="0"/>
              <a:t>(2019-2023) </a:t>
            </a:r>
            <a:r>
              <a:rPr lang="ko-KR" altLang="en-US" sz="900" dirty="0"/>
              <a:t>경기도 내에서 실제 발생한 </a:t>
            </a:r>
            <a:r>
              <a:rPr lang="en-US" altLang="ko-KR" sz="900" dirty="0"/>
              <a:t>1,300</a:t>
            </a:r>
            <a:r>
              <a:rPr lang="ko-KR" altLang="en-US" sz="900" dirty="0"/>
              <a:t>건의 산사태 데이터를 수집하고 분석했습니다</a:t>
            </a:r>
            <a:r>
              <a:rPr lang="en-US" altLang="ko-KR" sz="900" dirty="0"/>
              <a:t>. </a:t>
            </a:r>
            <a:r>
              <a:rPr lang="ko-KR" altLang="en-US" sz="900" dirty="0"/>
              <a:t>이 방대한 실제 사례들을 </a:t>
            </a:r>
            <a:r>
              <a:rPr lang="en-US" altLang="ko-KR" sz="900" dirty="0"/>
              <a:t>AI </a:t>
            </a:r>
            <a:r>
              <a:rPr lang="ko-KR" altLang="en-US" sz="900" dirty="0"/>
              <a:t>기술과 결합하여 산사태 발생 위험지역을 등급화 했습니다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평가 과정에서는 지형경사</a:t>
            </a:r>
            <a:r>
              <a:rPr lang="en-US" altLang="ko-KR" sz="900" dirty="0"/>
              <a:t>, </a:t>
            </a:r>
            <a:r>
              <a:rPr lang="ko-KR" altLang="en-US" sz="900" dirty="0"/>
              <a:t>토양특성</a:t>
            </a:r>
            <a:r>
              <a:rPr lang="en-US" altLang="ko-KR" sz="900" dirty="0"/>
              <a:t>, </a:t>
            </a:r>
            <a:r>
              <a:rPr lang="ko-KR" altLang="en-US" sz="900" dirty="0"/>
              <a:t>강우량</a:t>
            </a:r>
            <a:r>
              <a:rPr lang="en-US" altLang="ko-KR" sz="900" dirty="0"/>
              <a:t>, </a:t>
            </a:r>
            <a:r>
              <a:rPr lang="ko-KR" altLang="en-US" sz="900" dirty="0"/>
              <a:t>식생분포 등 다양한 환경 요인들을 종합적으로 고려했습니다</a:t>
            </a:r>
            <a:r>
              <a:rPr lang="en-US" altLang="ko-KR" sz="900" dirty="0"/>
              <a:t>. </a:t>
            </a:r>
            <a:r>
              <a:rPr lang="ko-KR" altLang="en-US" sz="900" dirty="0"/>
              <a:t>이를 통해 경기도 전역의 산사태 위험도를 정밀하게 분석하여 위험지역을 </a:t>
            </a:r>
            <a:r>
              <a:rPr lang="ko-KR" altLang="en-US" sz="900" dirty="0" err="1"/>
              <a:t>시각화했습니다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이 정보는 시민들에게 실질적인 안전 정보를 제공하며</a:t>
            </a:r>
            <a:r>
              <a:rPr lang="en-US" altLang="ko-KR" sz="900" dirty="0"/>
              <a:t>, </a:t>
            </a:r>
            <a:r>
              <a:rPr lang="ko-KR" altLang="en-US" sz="900" dirty="0"/>
              <a:t>지자체의 방재대책 수립에도 핵심적인 역할을 합니다</a:t>
            </a:r>
            <a:r>
              <a:rPr lang="en-US" altLang="ko-KR" sz="900" dirty="0"/>
              <a:t>. </a:t>
            </a:r>
            <a:r>
              <a:rPr lang="ko-KR" altLang="en-US" sz="900" dirty="0"/>
              <a:t>특히 재난방재 담당부서는 이 정보를 활용하여 고위험 지역에 대한 집중 모니터링과 예방 정비를 효율적으로 진행할 수 있습니다</a:t>
            </a:r>
            <a:r>
              <a:rPr lang="en-US" altLang="ko-KR" sz="900" dirty="0"/>
              <a:t>..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24326800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51927-E23A-ED7E-2273-54F3CEC24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EA69C9A-0A24-1656-4CF4-69FC518E74E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산사태 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9B0406E-0030-7B58-F4A7-3D5197349DE8}"/>
              </a:ext>
            </a:extLst>
          </p:cNvPr>
          <p:cNvSpPr/>
          <p:nvPr/>
        </p:nvSpPr>
        <p:spPr>
          <a:xfrm>
            <a:off x="3961467" y="107950"/>
            <a:ext cx="7696200" cy="6650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A443241-0D38-B6E9-135D-891C94D329DD}"/>
              </a:ext>
            </a:extLst>
          </p:cNvPr>
          <p:cNvCxnSpPr>
            <a:cxnSpLocks/>
          </p:cNvCxnSpPr>
          <p:nvPr/>
        </p:nvCxnSpPr>
        <p:spPr>
          <a:xfrm>
            <a:off x="7785100" y="300382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2AF719D-D218-D272-A87A-96D4FCA848E5}"/>
              </a:ext>
            </a:extLst>
          </p:cNvPr>
          <p:cNvSpPr txBox="1"/>
          <p:nvPr/>
        </p:nvSpPr>
        <p:spPr>
          <a:xfrm>
            <a:off x="4406901" y="336658"/>
            <a:ext cx="3075434" cy="1407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산사태위험등급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53268C-0470-01E5-5629-94F2C50AB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436" y="367244"/>
            <a:ext cx="2789907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69C0D26-51C6-E820-6054-695785DC4B1E}"/>
              </a:ext>
            </a:extLst>
          </p:cNvPr>
          <p:cNvSpPr/>
          <p:nvPr/>
        </p:nvSpPr>
        <p:spPr>
          <a:xfrm>
            <a:off x="6532638" y="45238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0EB4111-B800-19DF-EB38-072E7CAE4339}"/>
              </a:ext>
            </a:extLst>
          </p:cNvPr>
          <p:cNvCxnSpPr>
            <a:cxnSpLocks/>
          </p:cNvCxnSpPr>
          <p:nvPr/>
        </p:nvCxnSpPr>
        <p:spPr>
          <a:xfrm>
            <a:off x="7785100" y="248142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A8D46D3-6B88-C50A-A67A-488C1D378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2492097"/>
            <a:ext cx="2789907" cy="184255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4FF7378-25C9-B749-0EBB-DA04EFCA5CB2}"/>
              </a:ext>
            </a:extLst>
          </p:cNvPr>
          <p:cNvCxnSpPr>
            <a:cxnSpLocks/>
          </p:cNvCxnSpPr>
          <p:nvPr/>
        </p:nvCxnSpPr>
        <p:spPr>
          <a:xfrm>
            <a:off x="7803859" y="4648201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612AFC74-EF9C-2A7C-11E5-6A84E7ACE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4715063"/>
            <a:ext cx="2789907" cy="184255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98FD0A8-2596-1E5D-47A7-5F2C03066426}"/>
              </a:ext>
            </a:extLst>
          </p:cNvPr>
          <p:cNvSpPr/>
          <p:nvPr/>
        </p:nvSpPr>
        <p:spPr>
          <a:xfrm>
            <a:off x="6657730" y="262629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5C79A45-758B-878D-C9B8-FE005E05DCD1}"/>
              </a:ext>
            </a:extLst>
          </p:cNvPr>
          <p:cNvSpPr/>
          <p:nvPr/>
        </p:nvSpPr>
        <p:spPr>
          <a:xfrm>
            <a:off x="6522471" y="4790787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DAB6A4-1A6D-7CF5-4919-A58B9DD926F5}"/>
              </a:ext>
            </a:extLst>
          </p:cNvPr>
          <p:cNvSpPr txBox="1"/>
          <p:nvPr/>
        </p:nvSpPr>
        <p:spPr>
          <a:xfrm>
            <a:off x="4434572" y="2461511"/>
            <a:ext cx="3075434" cy="187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산사태 발생이력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B329D0-62BF-27FE-DC9C-C0F72CFD479A}"/>
              </a:ext>
            </a:extLst>
          </p:cNvPr>
          <p:cNvSpPr txBox="1"/>
          <p:nvPr/>
        </p:nvSpPr>
        <p:spPr>
          <a:xfrm>
            <a:off x="4406901" y="4648201"/>
            <a:ext cx="3075434" cy="187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급경사지 현황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09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2DAC-F9C3-8880-EF9E-0E68EFD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83DA-4E73-093B-2E07-9C10C30C4BC3}"/>
              </a:ext>
            </a:extLst>
          </p:cNvPr>
          <p:cNvSpPr txBox="1"/>
          <p:nvPr/>
        </p:nvSpPr>
        <p:spPr>
          <a:xfrm>
            <a:off x="1242304" y="2569658"/>
            <a:ext cx="2720938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기후변화 현황</a:t>
            </a:r>
          </a:p>
        </p:txBody>
      </p:sp>
    </p:spTree>
    <p:extLst>
      <p:ext uri="{BB962C8B-B14F-4D97-AF65-F5344CB8AC3E}">
        <p14:creationId xmlns:p14="http://schemas.microsoft.com/office/powerpoint/2010/main" val="1530345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61AA2-E7C0-958D-F88E-29ECC8917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8B9D87-4553-4455-3525-52AB4347AC0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산사태 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28F8BE-70DB-1C12-8E98-9B0B6F6B034E}"/>
              </a:ext>
            </a:extLst>
          </p:cNvPr>
          <p:cNvSpPr/>
          <p:nvPr/>
        </p:nvSpPr>
        <p:spPr>
          <a:xfrm>
            <a:off x="785900" y="1631217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CC22714-A2F2-4E76-ACD0-B8B9D24CCD03}"/>
              </a:ext>
            </a:extLst>
          </p:cNvPr>
          <p:cNvSpPr/>
          <p:nvPr/>
        </p:nvSpPr>
        <p:spPr>
          <a:xfrm>
            <a:off x="2401416" y="1631217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A998543-B07A-A691-37B9-38B122851B1D}"/>
              </a:ext>
            </a:extLst>
          </p:cNvPr>
          <p:cNvSpPr/>
          <p:nvPr/>
        </p:nvSpPr>
        <p:spPr>
          <a:xfrm>
            <a:off x="4028863" y="1631217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DB69D7-BA01-3A56-33AE-CB1A9D876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694" y="649362"/>
            <a:ext cx="3333305" cy="23446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52BBE3-D04E-F390-69E1-904484800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694" y="2719181"/>
            <a:ext cx="4787011" cy="228971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A293979-B7DD-2EF1-7E7C-037B7F103D75}"/>
              </a:ext>
            </a:extLst>
          </p:cNvPr>
          <p:cNvSpPr/>
          <p:nvPr/>
        </p:nvSpPr>
        <p:spPr>
          <a:xfrm>
            <a:off x="1961850" y="20723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A1CDB347-DCC3-3084-E5B2-3C0B7B053440}"/>
              </a:ext>
            </a:extLst>
          </p:cNvPr>
          <p:cNvSpPr/>
          <p:nvPr/>
        </p:nvSpPr>
        <p:spPr>
          <a:xfrm>
            <a:off x="3577457" y="20723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EBA753-8A76-656C-5282-E44ED96DA4C9}"/>
              </a:ext>
            </a:extLst>
          </p:cNvPr>
          <p:cNvSpPr txBox="1"/>
          <p:nvPr/>
        </p:nvSpPr>
        <p:spPr>
          <a:xfrm>
            <a:off x="785900" y="2993964"/>
            <a:ext cx="4649168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/>
              <a:t>산사태위험지도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- 1~5</a:t>
            </a:r>
            <a:r>
              <a:rPr lang="ko-KR" altLang="en-US" sz="1200" dirty="0"/>
              <a:t>등급 등급별 면적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- 1~5</a:t>
            </a:r>
            <a:r>
              <a:rPr lang="ko-KR" altLang="en-US" sz="1200" dirty="0"/>
              <a:t>등급 등급별 면적 비율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ko-KR" altLang="en-US" sz="12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FBC4E97-4959-F10E-134A-8BC1C7F72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747687"/>
              </p:ext>
            </p:extLst>
          </p:nvPr>
        </p:nvGraphicFramePr>
        <p:xfrm>
          <a:off x="801140" y="1082072"/>
          <a:ext cx="46491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4584">
                  <a:extLst>
                    <a:ext uri="{9D8B030D-6E8A-4147-A177-3AD203B41FA5}">
                      <a16:colId xmlns:a16="http://schemas.microsoft.com/office/drawing/2014/main" val="3929735086"/>
                    </a:ext>
                  </a:extLst>
                </a:gridCol>
                <a:gridCol w="2324584">
                  <a:extLst>
                    <a:ext uri="{9D8B030D-6E8A-4147-A177-3AD203B41FA5}">
                      <a16:colId xmlns:a16="http://schemas.microsoft.com/office/drawing/2014/main" val="1172836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산사태위험지도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산사태 발생이력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91711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60C6E11-1DDD-F255-F323-A15804DB73A5}"/>
              </a:ext>
            </a:extLst>
          </p:cNvPr>
          <p:cNvSpPr txBox="1"/>
          <p:nvPr/>
        </p:nvSpPr>
        <p:spPr>
          <a:xfrm>
            <a:off x="801140" y="4260567"/>
            <a:ext cx="4969208" cy="1164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2. </a:t>
            </a:r>
            <a:r>
              <a:rPr lang="ko-KR" altLang="en-US" sz="1200" dirty="0"/>
              <a:t>산사태 발생이력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200" dirty="0"/>
              <a:t>  - </a:t>
            </a:r>
            <a:r>
              <a:rPr lang="ko-KR" altLang="en-US" sz="1200" dirty="0"/>
              <a:t>지난 </a:t>
            </a:r>
            <a:r>
              <a:rPr lang="en-US" altLang="ko-KR" sz="1200" dirty="0"/>
              <a:t>5</a:t>
            </a:r>
            <a:r>
              <a:rPr lang="ko-KR" altLang="en-US" sz="1200" dirty="0"/>
              <a:t>년간 시계열 발생이력 </a:t>
            </a:r>
            <a:r>
              <a:rPr lang="ko-KR" altLang="en-US" sz="1200" dirty="0" err="1"/>
              <a:t>시군별</a:t>
            </a:r>
            <a:r>
              <a:rPr lang="ko-KR" altLang="en-US" sz="1200" dirty="0"/>
              <a:t>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읍면동별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발생수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dirty="0"/>
              <a:t> </a:t>
            </a:r>
            <a:r>
              <a:rPr lang="en-US" altLang="ko-KR" sz="1200" dirty="0"/>
              <a:t> - </a:t>
            </a:r>
            <a:r>
              <a:rPr lang="ko-KR" altLang="en-US" sz="1200" dirty="0"/>
              <a:t>지난 </a:t>
            </a:r>
            <a:r>
              <a:rPr lang="en-US" altLang="ko-KR" sz="1200" dirty="0"/>
              <a:t>5</a:t>
            </a:r>
            <a:r>
              <a:rPr lang="ko-KR" altLang="en-US" sz="1200" dirty="0"/>
              <a:t>년간 시계열 발생이력 </a:t>
            </a:r>
            <a:r>
              <a:rPr lang="ko-KR" altLang="en-US" sz="1200" dirty="0" err="1"/>
              <a:t>시군별</a:t>
            </a:r>
            <a:r>
              <a:rPr lang="ko-KR" altLang="en-US" sz="1200" dirty="0"/>
              <a:t>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읍면동별</a:t>
            </a:r>
            <a:r>
              <a:rPr lang="ko-KR" altLang="en-US" sz="1200" dirty="0"/>
              <a:t> 피해면적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7140C63-C668-B074-4625-43E7956BB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694" y="4824814"/>
            <a:ext cx="4045571" cy="184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46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DA9BF-CFC7-4586-06F3-0273701CF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98F3FCC-5340-4127-CF66-D2A2DB7D89E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산사태 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AD2B7D-91C1-9141-4DED-3266BF0C8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74" y="1554480"/>
            <a:ext cx="2237300" cy="46119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1BB407-2181-339D-CF3D-72FB276801B0}"/>
              </a:ext>
            </a:extLst>
          </p:cNvPr>
          <p:cNvSpPr txBox="1"/>
          <p:nvPr/>
        </p:nvSpPr>
        <p:spPr>
          <a:xfrm>
            <a:off x="2788143" y="166830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산사태</a:t>
            </a:r>
            <a:endParaRPr lang="en-US" altLang="ko-KR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A146AC-D0E9-39AA-E84C-E120E7D1BC92}"/>
              </a:ext>
            </a:extLst>
          </p:cNvPr>
          <p:cNvSpPr txBox="1"/>
          <p:nvPr/>
        </p:nvSpPr>
        <p:spPr>
          <a:xfrm>
            <a:off x="2889742" y="2039145"/>
            <a:ext cx="2759218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경기도 산사태위험 등급</a:t>
            </a: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산사태 발생 이력</a:t>
            </a:r>
            <a:endParaRPr lang="en-US" altLang="ko-KR" sz="1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80B9CB-DB4F-2993-C1F2-9F99E08AFAEC}"/>
              </a:ext>
            </a:extLst>
          </p:cNvPr>
          <p:cNvSpPr txBox="1"/>
          <p:nvPr/>
        </p:nvSpPr>
        <p:spPr>
          <a:xfrm>
            <a:off x="2788143" y="284686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급경사지</a:t>
            </a:r>
            <a:endParaRPr lang="en-US" altLang="ko-KR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3BA2AA-2687-907F-F7CF-E7082F133968}"/>
              </a:ext>
            </a:extLst>
          </p:cNvPr>
          <p:cNvSpPr txBox="1"/>
          <p:nvPr/>
        </p:nvSpPr>
        <p:spPr>
          <a:xfrm>
            <a:off x="2788143" y="3570159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안전시설</a:t>
            </a:r>
            <a:endParaRPr lang="en-US" altLang="ko-KR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B4E8D5-1BDE-D428-371D-933A712A6FD2}"/>
              </a:ext>
            </a:extLst>
          </p:cNvPr>
          <p:cNvSpPr txBox="1"/>
          <p:nvPr/>
        </p:nvSpPr>
        <p:spPr>
          <a:xfrm>
            <a:off x="2930382" y="3967661"/>
            <a:ext cx="275921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 b="1" dirty="0"/>
              <a:t>사방댐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1277582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01C0C9-367F-4418-5C7E-1A0AC5F82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8F87A67-CAA5-7CE3-1B59-9293D8B45F5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산사태 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371346-0271-D212-B49A-00F104E69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98" y="1168400"/>
            <a:ext cx="1711187" cy="50901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F9B8875-DA0B-F135-93D3-9657A3DEF921}"/>
              </a:ext>
            </a:extLst>
          </p:cNvPr>
          <p:cNvSpPr/>
          <p:nvPr/>
        </p:nvSpPr>
        <p:spPr>
          <a:xfrm>
            <a:off x="784028" y="2607743"/>
            <a:ext cx="822960" cy="2673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ｏｋ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053F068-D2CD-6A30-BFC7-2FD52FFCBADA}"/>
              </a:ext>
            </a:extLst>
          </p:cNvPr>
          <p:cNvCxnSpPr/>
          <p:nvPr/>
        </p:nvCxnSpPr>
        <p:spPr>
          <a:xfrm flipH="1">
            <a:off x="711200" y="3921760"/>
            <a:ext cx="1173480" cy="229108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41C7CAA-2B99-6979-D9FF-91C092C28946}"/>
              </a:ext>
            </a:extLst>
          </p:cNvPr>
          <p:cNvSpPr txBox="1"/>
          <p:nvPr/>
        </p:nvSpPr>
        <p:spPr>
          <a:xfrm>
            <a:off x="2644552" y="1419326"/>
            <a:ext cx="26899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１</a:t>
            </a:r>
            <a:r>
              <a:rPr lang="en-US" altLang="ko-KR" sz="1100" b="1" dirty="0"/>
              <a:t>. </a:t>
            </a:r>
            <a:r>
              <a:rPr lang="ko-KR" altLang="en-US" sz="1100" b="1" dirty="0"/>
              <a:t>산사태 위험등급 현황</a:t>
            </a:r>
            <a:endParaRPr lang="en-US" altLang="ko-KR" sz="1100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0271C5-068E-9537-8F8F-E456603E0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664" y="1884283"/>
            <a:ext cx="1730992" cy="5734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906E0A-AABB-678E-2BF9-4054CBC9CB14}"/>
              </a:ext>
            </a:extLst>
          </p:cNvPr>
          <p:cNvSpPr txBox="1"/>
          <p:nvPr/>
        </p:nvSpPr>
        <p:spPr>
          <a:xfrm>
            <a:off x="4726656" y="1987680"/>
            <a:ext cx="2394720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b="1"/>
              <a:t>등급별 면적</a:t>
            </a:r>
            <a:endParaRPr lang="en-US" altLang="ko-KR" sz="8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7C1E12A-0DA4-098B-14D6-0D30439BB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664" y="3348293"/>
            <a:ext cx="1730992" cy="5734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1AFDE0-94B9-3712-8D1C-C7EA63F0FD79}"/>
              </a:ext>
            </a:extLst>
          </p:cNvPr>
          <p:cNvSpPr txBox="1"/>
          <p:nvPr/>
        </p:nvSpPr>
        <p:spPr>
          <a:xfrm>
            <a:off x="4726656" y="3519598"/>
            <a:ext cx="1570990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800" b="1" dirty="0"/>
              <a:t>년도별 발생건수</a:t>
            </a:r>
            <a:endParaRPr lang="en-US" altLang="ko-KR" sz="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F49814-8C8F-3F78-C996-AF23D3D239E2}"/>
              </a:ext>
            </a:extLst>
          </p:cNvPr>
          <p:cNvSpPr txBox="1"/>
          <p:nvPr/>
        </p:nvSpPr>
        <p:spPr>
          <a:xfrm>
            <a:off x="2644551" y="2958506"/>
            <a:ext cx="26899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산사태 발생이력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6203610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16A6A-29A8-8A94-CDB1-B0338D6BB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CE47B7F-EB6A-F106-68A8-9A53E00FE9F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산사태 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383C48-A5B2-2752-9847-62F339678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3" y="1628570"/>
            <a:ext cx="3421857" cy="2462909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45099B0-5009-69C8-8310-D67CC64694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644442"/>
              </p:ext>
            </p:extLst>
          </p:nvPr>
        </p:nvGraphicFramePr>
        <p:xfrm>
          <a:off x="6141255" y="1991472"/>
          <a:ext cx="5411686" cy="22738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2366">
                  <a:extLst>
                    <a:ext uri="{9D8B030D-6E8A-4147-A177-3AD203B41FA5}">
                      <a16:colId xmlns:a16="http://schemas.microsoft.com/office/drawing/2014/main" val="2232365070"/>
                    </a:ext>
                  </a:extLst>
                </a:gridCol>
                <a:gridCol w="1624429">
                  <a:extLst>
                    <a:ext uri="{9D8B030D-6E8A-4147-A177-3AD203B41FA5}">
                      <a16:colId xmlns:a16="http://schemas.microsoft.com/office/drawing/2014/main" val="2301649923"/>
                    </a:ext>
                  </a:extLst>
                </a:gridCol>
                <a:gridCol w="1824891">
                  <a:extLst>
                    <a:ext uri="{9D8B030D-6E8A-4147-A177-3AD203B41FA5}">
                      <a16:colId xmlns:a16="http://schemas.microsoft.com/office/drawing/2014/main" val="1189682043"/>
                    </a:ext>
                  </a:extLst>
                </a:gridCol>
              </a:tblGrid>
              <a:tr h="1332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/>
                        <a:t>1</a:t>
                      </a:r>
                      <a:r>
                        <a:rPr lang="ko-KR" altLang="en-US" sz="1050" dirty="0"/>
                        <a:t>등급 면적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/>
                        <a:t>면적비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365163"/>
                  </a:ext>
                </a:extLst>
              </a:tr>
              <a:tr h="167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/>
                        <a:t>2</a:t>
                      </a:r>
                      <a:r>
                        <a:rPr lang="ko-KR" altLang="en-US" sz="1050" dirty="0"/>
                        <a:t>등급 면적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/>
                        <a:t>면적비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0797508"/>
                  </a:ext>
                </a:extLst>
              </a:tr>
              <a:tr h="1332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/>
                        <a:t>3</a:t>
                      </a:r>
                      <a:r>
                        <a:rPr lang="ko-KR" altLang="en-US" sz="1050" dirty="0"/>
                        <a:t>등급 면적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/>
                        <a:t>면적비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3213013"/>
                  </a:ext>
                </a:extLst>
              </a:tr>
              <a:tr h="1332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/>
                        <a:t>4</a:t>
                      </a:r>
                      <a:r>
                        <a:rPr lang="ko-KR" altLang="en-US" sz="1050" dirty="0"/>
                        <a:t>등급 면적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/>
                        <a:t>면적비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1351711"/>
                  </a:ext>
                </a:extLst>
              </a:tr>
              <a:tr h="1332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/>
                        <a:t>5</a:t>
                      </a:r>
                      <a:r>
                        <a:rPr lang="ko-KR" altLang="en-US" sz="1050" dirty="0"/>
                        <a:t>등급 면적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/>
                        <a:t>면적비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90231717"/>
                  </a:ext>
                </a:extLst>
              </a:tr>
              <a:tr h="77113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050" dirty="0"/>
                        <a:t>5</a:t>
                      </a:r>
                      <a:r>
                        <a:rPr lang="ko-KR" altLang="en-US" sz="1050" dirty="0"/>
                        <a:t>년간 산사태발생 건수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/>
                        <a:t>-</a:t>
                      </a: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398652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F49BB9E-00BE-3752-91E5-E3AAF3C89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28" y="1597685"/>
            <a:ext cx="1977299" cy="224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75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405F7-78E2-D95A-DED6-2C2FB7DF1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A2E80C-8154-086B-F403-48231553E7BB}"/>
              </a:ext>
            </a:extLst>
          </p:cNvPr>
          <p:cNvSpPr txBox="1"/>
          <p:nvPr/>
        </p:nvSpPr>
        <p:spPr>
          <a:xfrm>
            <a:off x="1276788" y="315026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기후위기 취약인구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20487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32600-FCC2-E780-8B56-65890B7F0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B6B4E82-ADFA-CE95-E7A9-F911DEF6F9A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기후위기 취약인구 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3E75E6E-C59E-CEE3-537B-02298B258197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95F41B-E065-43D2-3F04-BD735AA41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B71763-E35C-DF24-71A1-06988CAAB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54F882-2BE2-3952-580C-5F26EB952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63B7FFA-8410-D70A-9A00-35080AD1B07B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5ACF7A3A-02DE-8F4F-55DF-68A53A3901C8}"/>
              </a:ext>
            </a:extLst>
          </p:cNvPr>
          <p:cNvGrpSpPr/>
          <p:nvPr/>
        </p:nvGrpSpPr>
        <p:grpSpPr>
          <a:xfrm>
            <a:off x="1075434" y="2879048"/>
            <a:ext cx="1811907" cy="514221"/>
            <a:chOff x="8634546" y="1437155"/>
            <a:chExt cx="3451519" cy="4827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2BB449-A223-FD0E-8D5E-16442974981D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400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만명 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/ 15%</a:t>
              </a:r>
              <a:endParaRPr lang="ko-KR" altLang="en-US" sz="1050" b="1" strike="sngStrike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1539EC2-5262-F950-1C2A-0914B6CAC72E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인구사회적 취약인구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C512411-9C4B-3BF9-948D-444CA1FFF50E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51139FF-46BD-16DD-5862-4AA6F39F6EC9}"/>
              </a:ext>
            </a:extLst>
          </p:cNvPr>
          <p:cNvGrpSpPr/>
          <p:nvPr/>
        </p:nvGrpSpPr>
        <p:grpSpPr>
          <a:xfrm>
            <a:off x="2835840" y="2835523"/>
            <a:ext cx="1544268" cy="514221"/>
            <a:chOff x="8634546" y="1437155"/>
            <a:chExt cx="3451519" cy="4827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2B236C-CF1B-5195-C7A8-865885ADEC6D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400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만명 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/ 15%</a:t>
              </a:r>
              <a:endParaRPr lang="ko-KR" altLang="en-US" sz="1050" b="1" strike="sngStrike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1309E4-82EE-B844-C195-3A2C329F7420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 err="1">
                  <a:solidFill>
                    <a:schemeClr val="bg1"/>
                  </a:solidFill>
                </a:rPr>
                <a:t>건강적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취약인구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B1A132E-285C-1862-4A33-6BD17AEB1AC6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4ED33C3-7017-7177-315B-1158BDD91B6F}"/>
              </a:ext>
            </a:extLst>
          </p:cNvPr>
          <p:cNvGrpSpPr/>
          <p:nvPr/>
        </p:nvGrpSpPr>
        <p:grpSpPr>
          <a:xfrm>
            <a:off x="4767247" y="2875133"/>
            <a:ext cx="1734088" cy="495166"/>
            <a:chOff x="8634546" y="1437155"/>
            <a:chExt cx="3451519" cy="46482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3472ABE-110D-7F09-0C90-447962AC3A18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400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만명 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/ 15%</a:t>
              </a:r>
              <a:endParaRPr lang="ko-KR" altLang="en-US" sz="1050" b="1" strike="sngStrike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C2FB2D6-0B8D-E416-5047-A85FD5EC7D49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경제적 취약인구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8359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C2363-BB5B-202F-EADE-4A877DA4C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C4627DB-5F5F-144E-37F2-5214CD131D48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기후위기 취약인구 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26317A4-590C-3204-8E17-C750ED3C2571}"/>
              </a:ext>
            </a:extLst>
          </p:cNvPr>
          <p:cNvSpPr/>
          <p:nvPr/>
        </p:nvSpPr>
        <p:spPr>
          <a:xfrm>
            <a:off x="7468351" y="2026995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정보구축 개념도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841FA-7D35-6758-B189-DA386FE199EC}"/>
              </a:ext>
            </a:extLst>
          </p:cNvPr>
          <p:cNvSpPr txBox="1"/>
          <p:nvPr/>
        </p:nvSpPr>
        <p:spPr>
          <a:xfrm>
            <a:off x="938648" y="1848692"/>
            <a:ext cx="4999922" cy="385118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100" b="1" dirty="0"/>
              <a:t>기후위기 취약인구</a:t>
            </a:r>
            <a:endParaRPr lang="en-US" altLang="ko-KR" sz="1100" b="1" dirty="0"/>
          </a:p>
          <a:p>
            <a:pPr>
              <a:lnSpc>
                <a:spcPct val="150000"/>
              </a:lnSpc>
              <a:buNone/>
            </a:pPr>
            <a:endParaRPr lang="en-US" altLang="ko-KR" sz="900" b="1" dirty="0"/>
          </a:p>
          <a:p>
            <a:pPr>
              <a:lnSpc>
                <a:spcPct val="150000"/>
              </a:lnSpc>
            </a:pPr>
            <a:r>
              <a:rPr lang="en-US" altLang="ko-KR" sz="900" b="1" dirty="0"/>
              <a:t>0000000000000000000000000000000000000000000000000000000000000000000000000000000000000000000000000000000000000000000000000000000000000000000000000000000000000000000000000000000000000000000000000000000000000000000000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/>
              <a:t>00000000000000000000000000000000000000000000000000000000000000000000000000000000000000000000000000000000000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/>
              <a:t>00000000000000000000000000000000000000000000000000000000000000000000000000000000000000000000000000000000000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/>
              <a:t>00000000000000000000000000000000000000000000000000000000000000000000000000000000000000000000000000000000000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/>
              <a:t>00000000000000000000000000000000000000000000000000000000000000000000000000000000000000000000000000000000000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/>
              <a:t>00000000000000000000000000000000000000000000000000000000000000000000000000000000000000000000000000000000000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/>
              <a:t>00000000000000000000000000000000000000000000000000000000000000000000000000000000000000000000000000000000000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17447058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92972-7E7C-F6DD-50D0-F55C005AE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F7B2031-4BF9-0049-6250-E9AFBA2B57D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기후위기 취약인구 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D54B9C-55E2-9B67-3E4E-6C5350C5A57D}"/>
              </a:ext>
            </a:extLst>
          </p:cNvPr>
          <p:cNvSpPr/>
          <p:nvPr/>
        </p:nvSpPr>
        <p:spPr>
          <a:xfrm>
            <a:off x="4642187" y="103638"/>
            <a:ext cx="7290733" cy="6650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DF3C213-B92D-AAC2-F75D-A67714575588}"/>
              </a:ext>
            </a:extLst>
          </p:cNvPr>
          <p:cNvCxnSpPr>
            <a:cxnSpLocks/>
          </p:cNvCxnSpPr>
          <p:nvPr/>
        </p:nvCxnSpPr>
        <p:spPr>
          <a:xfrm>
            <a:off x="8465820" y="29607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23629CE-1DCD-3C5F-C865-CA282E14C08B}"/>
              </a:ext>
            </a:extLst>
          </p:cNvPr>
          <p:cNvSpPr txBox="1"/>
          <p:nvPr/>
        </p:nvSpPr>
        <p:spPr>
          <a:xfrm>
            <a:off x="5087621" y="332346"/>
            <a:ext cx="3075434" cy="1407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인구사회적 취약인구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231945-953B-B4A5-F20D-5F1F8A090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156" y="362932"/>
            <a:ext cx="2789907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381144E-8F1D-C10C-02A2-12710F91F847}"/>
              </a:ext>
            </a:extLst>
          </p:cNvPr>
          <p:cNvSpPr/>
          <p:nvPr/>
        </p:nvSpPr>
        <p:spPr>
          <a:xfrm>
            <a:off x="7213358" y="448074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839C74A-5A06-6117-A7A1-64B5906680A6}"/>
              </a:ext>
            </a:extLst>
          </p:cNvPr>
          <p:cNvCxnSpPr>
            <a:cxnSpLocks/>
          </p:cNvCxnSpPr>
          <p:nvPr/>
        </p:nvCxnSpPr>
        <p:spPr>
          <a:xfrm>
            <a:off x="8465820" y="2477108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113DD7B-5789-4256-AE2F-FC83815DA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915" y="2487785"/>
            <a:ext cx="2789907" cy="184255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5CE046F-7D23-AF3B-8D92-687F15CCE0AC}"/>
              </a:ext>
            </a:extLst>
          </p:cNvPr>
          <p:cNvCxnSpPr>
            <a:cxnSpLocks/>
          </p:cNvCxnSpPr>
          <p:nvPr/>
        </p:nvCxnSpPr>
        <p:spPr>
          <a:xfrm>
            <a:off x="8484579" y="4643889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FF925FA-AF23-6421-71F9-9219F1FFE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915" y="4710751"/>
            <a:ext cx="2789907" cy="184255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DF2A628-0060-D906-216E-E5BC7139D660}"/>
              </a:ext>
            </a:extLst>
          </p:cNvPr>
          <p:cNvSpPr/>
          <p:nvPr/>
        </p:nvSpPr>
        <p:spPr>
          <a:xfrm>
            <a:off x="7338450" y="2621984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59A549D-8EE0-CFDB-3EBF-EC6CD1B4C930}"/>
              </a:ext>
            </a:extLst>
          </p:cNvPr>
          <p:cNvSpPr/>
          <p:nvPr/>
        </p:nvSpPr>
        <p:spPr>
          <a:xfrm>
            <a:off x="7203191" y="4786475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70D24F-E439-166A-B2AC-DF55B4071189}"/>
              </a:ext>
            </a:extLst>
          </p:cNvPr>
          <p:cNvSpPr txBox="1"/>
          <p:nvPr/>
        </p:nvSpPr>
        <p:spPr>
          <a:xfrm>
            <a:off x="5115292" y="2457199"/>
            <a:ext cx="3075434" cy="187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bg1"/>
                </a:solidFill>
              </a:rPr>
              <a:t>건강적</a:t>
            </a:r>
            <a:r>
              <a:rPr lang="ko-KR" altLang="en-US" sz="1400" b="1" dirty="0">
                <a:solidFill>
                  <a:schemeClr val="bg1"/>
                </a:solidFill>
              </a:rPr>
              <a:t> 취약인구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EAC301-9166-C266-7778-3A9D397CA319}"/>
              </a:ext>
            </a:extLst>
          </p:cNvPr>
          <p:cNvSpPr txBox="1"/>
          <p:nvPr/>
        </p:nvSpPr>
        <p:spPr>
          <a:xfrm>
            <a:off x="5087621" y="4643889"/>
            <a:ext cx="3075434" cy="187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경제적 취약인구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553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2893C-012B-95B7-03A3-85A1EA070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DBAAC0E-A202-ABC5-47B4-C8443AB70068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기후위기 취약인구 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3F01D7F-697C-59B0-51AF-9EE629F1BCA0}"/>
              </a:ext>
            </a:extLst>
          </p:cNvPr>
          <p:cNvSpPr/>
          <p:nvPr/>
        </p:nvSpPr>
        <p:spPr>
          <a:xfrm>
            <a:off x="4642187" y="103638"/>
            <a:ext cx="7290733" cy="6650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155D6A0-8112-8371-A73B-EC425669AF2A}"/>
              </a:ext>
            </a:extLst>
          </p:cNvPr>
          <p:cNvCxnSpPr>
            <a:cxnSpLocks/>
          </p:cNvCxnSpPr>
          <p:nvPr/>
        </p:nvCxnSpPr>
        <p:spPr>
          <a:xfrm>
            <a:off x="8465820" y="29607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81535FB-5EAC-FD2F-BA26-8366739A5295}"/>
              </a:ext>
            </a:extLst>
          </p:cNvPr>
          <p:cNvSpPr txBox="1"/>
          <p:nvPr/>
        </p:nvSpPr>
        <p:spPr>
          <a:xfrm>
            <a:off x="5087621" y="332346"/>
            <a:ext cx="3075434" cy="1407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기후위기 취약인구 종합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08E716-93FC-F154-5548-EFD0B2280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156" y="362932"/>
            <a:ext cx="2789907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0BDB77E-5A4B-C266-4828-F26E2AA8F3F3}"/>
              </a:ext>
            </a:extLst>
          </p:cNvPr>
          <p:cNvSpPr/>
          <p:nvPr/>
        </p:nvSpPr>
        <p:spPr>
          <a:xfrm>
            <a:off x="7213358" y="448074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</p:spTree>
    <p:extLst>
      <p:ext uri="{BB962C8B-B14F-4D97-AF65-F5344CB8AC3E}">
        <p14:creationId xmlns:p14="http://schemas.microsoft.com/office/powerpoint/2010/main" val="11905701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F2DAED-30F0-483F-D977-A1EC7A33C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B767681-EB5E-31CD-6E95-84ED01712618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기후위기 취약인구 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710481-8BDA-628B-305E-4B551BEC3CC4}"/>
              </a:ext>
            </a:extLst>
          </p:cNvPr>
          <p:cNvSpPr/>
          <p:nvPr/>
        </p:nvSpPr>
        <p:spPr>
          <a:xfrm>
            <a:off x="785900" y="1631217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0176B6B-7977-247B-4089-475F4081D50A}"/>
              </a:ext>
            </a:extLst>
          </p:cNvPr>
          <p:cNvSpPr/>
          <p:nvPr/>
        </p:nvSpPr>
        <p:spPr>
          <a:xfrm>
            <a:off x="2401416" y="1631217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0065DDD-C1B5-9BC5-322C-FE3353C64D51}"/>
              </a:ext>
            </a:extLst>
          </p:cNvPr>
          <p:cNvSpPr/>
          <p:nvPr/>
        </p:nvSpPr>
        <p:spPr>
          <a:xfrm>
            <a:off x="4028863" y="1631217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639B9B-083B-8B16-D071-37BB97823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283" y="1240044"/>
            <a:ext cx="3333305" cy="23446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55A91E-3B2A-7519-6A1C-CF9383664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581" y="3919146"/>
            <a:ext cx="4787011" cy="228971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1141BED-645F-4BC4-C26E-8B2AAF5B89AF}"/>
              </a:ext>
            </a:extLst>
          </p:cNvPr>
          <p:cNvSpPr/>
          <p:nvPr/>
        </p:nvSpPr>
        <p:spPr>
          <a:xfrm>
            <a:off x="1961850" y="20723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79B2A0C-98BF-10B8-0D48-28AACC755D70}"/>
              </a:ext>
            </a:extLst>
          </p:cNvPr>
          <p:cNvSpPr/>
          <p:nvPr/>
        </p:nvSpPr>
        <p:spPr>
          <a:xfrm>
            <a:off x="3577457" y="20723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0404573-595F-238B-9001-B1C01EC58A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694509"/>
              </p:ext>
            </p:extLst>
          </p:nvPr>
        </p:nvGraphicFramePr>
        <p:xfrm>
          <a:off x="102452" y="1064905"/>
          <a:ext cx="606862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4836">
                  <a:extLst>
                    <a:ext uri="{9D8B030D-6E8A-4147-A177-3AD203B41FA5}">
                      <a16:colId xmlns:a16="http://schemas.microsoft.com/office/drawing/2014/main" val="3929735086"/>
                    </a:ext>
                  </a:extLst>
                </a:gridCol>
                <a:gridCol w="1474836">
                  <a:extLst>
                    <a:ext uri="{9D8B030D-6E8A-4147-A177-3AD203B41FA5}">
                      <a16:colId xmlns:a16="http://schemas.microsoft.com/office/drawing/2014/main" val="1172836758"/>
                    </a:ext>
                  </a:extLst>
                </a:gridCol>
                <a:gridCol w="1474836">
                  <a:extLst>
                    <a:ext uri="{9D8B030D-6E8A-4147-A177-3AD203B41FA5}">
                      <a16:colId xmlns:a16="http://schemas.microsoft.com/office/drawing/2014/main" val="4165027914"/>
                    </a:ext>
                  </a:extLst>
                </a:gridCol>
                <a:gridCol w="1644114">
                  <a:extLst>
                    <a:ext uri="{9D8B030D-6E8A-4147-A177-3AD203B41FA5}">
                      <a16:colId xmlns:a16="http://schemas.microsoft.com/office/drawing/2014/main" val="26915754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인구사회적 취약인구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 err="1"/>
                        <a:t>건강적</a:t>
                      </a:r>
                      <a:r>
                        <a:rPr lang="ko-KR" altLang="en-US" sz="1050" dirty="0"/>
                        <a:t> 취약인구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경제적 취약인구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/>
                        <a:t>기후위기 취약인구종합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917115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FB56C333-3A66-E281-9FF9-D100D956C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619" y="3429000"/>
            <a:ext cx="2708282" cy="28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6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0A6B7-E6FD-AD73-B2BC-644AABEF3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5D8E00D-EDB3-4B79-2EFB-513869186856}"/>
              </a:ext>
            </a:extLst>
          </p:cNvPr>
          <p:cNvSpPr/>
          <p:nvPr/>
        </p:nvSpPr>
        <p:spPr>
          <a:xfrm>
            <a:off x="1830485" y="587281"/>
            <a:ext cx="8531031" cy="5982551"/>
          </a:xfrm>
          <a:prstGeom prst="roundRect">
            <a:avLst>
              <a:gd name="adj" fmla="val 2177"/>
            </a:avLst>
          </a:prstGeom>
          <a:solidFill>
            <a:srgbClr val="D5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AD75BD4-262D-EA70-2B5D-5CE7A9474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90" y="1777352"/>
            <a:ext cx="2682070" cy="379896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3CDB0AD0-2E10-5B67-7F83-4507D4305096}"/>
              </a:ext>
            </a:extLst>
          </p:cNvPr>
          <p:cNvSpPr/>
          <p:nvPr/>
        </p:nvSpPr>
        <p:spPr>
          <a:xfrm>
            <a:off x="1830485" y="123711"/>
            <a:ext cx="8531031" cy="303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포털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-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특성안내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경기도 기후변화 현황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D762E-FABD-52F4-9128-5A0AE797D69C}"/>
              </a:ext>
            </a:extLst>
          </p:cNvPr>
          <p:cNvSpPr txBox="1"/>
          <p:nvPr/>
        </p:nvSpPr>
        <p:spPr>
          <a:xfrm>
            <a:off x="1996239" y="714070"/>
            <a:ext cx="2504577" cy="274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81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경기도 기후변화 현황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1103E-14BA-CA6F-694E-EB8BD1D92385}"/>
              </a:ext>
            </a:extLst>
          </p:cNvPr>
          <p:cNvSpPr txBox="1"/>
          <p:nvPr/>
        </p:nvSpPr>
        <p:spPr>
          <a:xfrm>
            <a:off x="1996239" y="952076"/>
            <a:ext cx="8244953" cy="741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2024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기상청 관측 사상 처음으로 대한민국 연평균 기온이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14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도를 넘어섰고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2023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경기도는 과거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대비 가장 추운 겨울을 맞이했습니다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기상청이 </a:t>
            </a:r>
            <a:r>
              <a:rPr lang="ko-KR" altLang="en-US" sz="84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기상자료개방포털을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통해 제공하는 전국 및 광역 별 기온 분석 수치에 의하면 경기도의 평균기온 또한 매년 상승하고 있습니다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 </a:t>
            </a:r>
          </a:p>
          <a:p>
            <a:pPr marL="144670" indent="-144670">
              <a:buFont typeface="Arial" panose="020B0604020202020204" pitchFamily="34" charset="0"/>
              <a:buChar char="•"/>
            </a:pP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기온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강수량을 관측하는 방재기상관측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(AWS)</a:t>
            </a: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은 자동화된 장비를 통해 기온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강수량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풍향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풍속 등 주요 기상 요소를 실시간으로 측정하는 시스템입니다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재해 위험 지역에 설치되어 기상재해에 대한 조기 경보와 신속한 대응을 지원하며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수집된 데이터는 기상 예보와 재난 예방에 활용됩니다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  <a:p>
            <a:pPr marL="144670" indent="-144670">
              <a:buFont typeface="Arial" panose="020B0604020202020204" pitchFamily="34" charset="0"/>
              <a:buChar char="•"/>
            </a:pPr>
            <a:r>
              <a:rPr lang="ko-KR" altLang="en-US" sz="844" dirty="0">
                <a:solidFill>
                  <a:srgbClr val="FF0000"/>
                </a:solidFill>
              </a:rPr>
              <a:t>김포와 평택의 온실가스 측정소에서 이산화탄소와 메탄 등 주요 온실가스를 실시간으로 측정하여</a:t>
            </a:r>
            <a:r>
              <a:rPr lang="en-US" altLang="ko-KR" sz="844" dirty="0">
                <a:solidFill>
                  <a:srgbClr val="FF0000"/>
                </a:solidFill>
              </a:rPr>
              <a:t>, </a:t>
            </a:r>
            <a:r>
              <a:rPr lang="ko-KR" altLang="en-US" sz="844" dirty="0">
                <a:solidFill>
                  <a:srgbClr val="FF0000"/>
                </a:solidFill>
              </a:rPr>
              <a:t>기후 변화의 흐름을 면밀히 관찰하고 있습니다</a:t>
            </a:r>
            <a:r>
              <a:rPr lang="en-US" altLang="ko-KR" sz="844" dirty="0">
                <a:solidFill>
                  <a:srgbClr val="FF0000"/>
                </a:solidFill>
              </a:rPr>
              <a:t>.</a:t>
            </a:r>
            <a:r>
              <a:rPr lang="en-US" altLang="ko-KR" sz="844" dirty="0"/>
              <a:t> </a:t>
            </a:r>
            <a:endParaRPr lang="ko-KR" altLang="en-US" sz="844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34EEB60-0651-1E19-0822-D2B41ABBAC59}"/>
              </a:ext>
            </a:extLst>
          </p:cNvPr>
          <p:cNvSpPr/>
          <p:nvPr/>
        </p:nvSpPr>
        <p:spPr>
          <a:xfrm>
            <a:off x="1996239" y="2200358"/>
            <a:ext cx="8244953" cy="4386747"/>
          </a:xfrm>
          <a:prstGeom prst="roundRect">
            <a:avLst>
              <a:gd name="adj" fmla="val 2063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9" dirty="0" err="1"/>
              <a:t>ㅌ</a:t>
            </a:r>
            <a:r>
              <a:rPr lang="en-US" altLang="ko-KR" sz="759" dirty="0"/>
              <a:t>`</a:t>
            </a:r>
            <a:r>
              <a:rPr lang="ko-KR" altLang="en-US" sz="759" dirty="0"/>
              <a:t>방재기상관측</a:t>
            </a:r>
            <a:r>
              <a:rPr lang="en-US" altLang="ko-KR" sz="759" dirty="0"/>
              <a:t>(AWS)**</a:t>
            </a:r>
            <a:r>
              <a:rPr lang="ko-KR" altLang="en-US" sz="759" dirty="0"/>
              <a:t>은 자동화된 장비를 통해 기온</a:t>
            </a:r>
            <a:r>
              <a:rPr lang="en-US" altLang="ko-KR" sz="759" dirty="0"/>
              <a:t>, </a:t>
            </a:r>
            <a:r>
              <a:rPr lang="ko-KR" altLang="en-US" sz="759" dirty="0"/>
              <a:t>강수량</a:t>
            </a:r>
            <a:r>
              <a:rPr lang="en-US" altLang="ko-KR" sz="759" dirty="0"/>
              <a:t>, </a:t>
            </a:r>
            <a:r>
              <a:rPr lang="ko-KR" altLang="en-US" sz="759" dirty="0"/>
              <a:t>풍향</a:t>
            </a:r>
            <a:r>
              <a:rPr lang="en-US" altLang="ko-KR" sz="759" dirty="0"/>
              <a:t>·</a:t>
            </a:r>
            <a:r>
              <a:rPr lang="ko-KR" altLang="en-US" sz="759" dirty="0"/>
              <a:t>풍속 등 주요 기상 요소를 실시간으로 측정하는 시스템입니다</a:t>
            </a:r>
            <a:r>
              <a:rPr lang="en-US" altLang="ko-KR" sz="759" dirty="0"/>
              <a:t>. </a:t>
            </a:r>
            <a:r>
              <a:rPr lang="ko-KR" altLang="en-US" sz="759" dirty="0"/>
              <a:t>재해 위험 지역에 설치되어 기상재해에 대한 조기 경보와 신속한 대응을 지원하며</a:t>
            </a:r>
            <a:r>
              <a:rPr lang="en-US" altLang="ko-KR" sz="759" dirty="0"/>
              <a:t>, </a:t>
            </a:r>
            <a:r>
              <a:rPr lang="ko-KR" altLang="en-US" sz="759" dirty="0"/>
              <a:t>수집된 데이터는 기상 예보 및 재난 예방에 활용됩니다</a:t>
            </a:r>
            <a:r>
              <a:rPr lang="en-US" altLang="ko-KR" sz="759" dirty="0"/>
              <a:t>.</a:t>
            </a:r>
            <a:endParaRPr lang="ko-KR" altLang="en-US" sz="759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4FE3BE-1DCA-FC0D-FD2C-70C8C85370AC}"/>
              </a:ext>
            </a:extLst>
          </p:cNvPr>
          <p:cNvSpPr txBox="1"/>
          <p:nvPr/>
        </p:nvSpPr>
        <p:spPr>
          <a:xfrm>
            <a:off x="7692032" y="-683415"/>
            <a:ext cx="47788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13" b="1" dirty="0">
                <a:solidFill>
                  <a:schemeClr val="accent1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DAFBC9-BAD7-3EE8-0C25-4389414DDCF3}"/>
              </a:ext>
            </a:extLst>
          </p:cNvPr>
          <p:cNvSpPr txBox="1"/>
          <p:nvPr/>
        </p:nvSpPr>
        <p:spPr>
          <a:xfrm>
            <a:off x="8345081" y="-686021"/>
            <a:ext cx="477885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13" dirty="0">
                <a:solidFill>
                  <a:schemeClr val="bg1">
                    <a:lumMod val="65000"/>
                  </a:schemeClr>
                </a:solidFill>
                <a:ea typeface="Noto Sans KR" panose="020B0200000000000000" pitchFamily="50" charset="-127"/>
              </a:rPr>
              <a:t>강수량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50ACFC-6F58-F6F4-AF72-9DA43D75DF4B}"/>
              </a:ext>
            </a:extLst>
          </p:cNvPr>
          <p:cNvSpPr txBox="1"/>
          <p:nvPr/>
        </p:nvSpPr>
        <p:spPr>
          <a:xfrm>
            <a:off x="8988720" y="-682324"/>
            <a:ext cx="1125804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13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이산화탄소 농도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D0FE442-B127-92CB-3EBF-63556D9F62BB}"/>
              </a:ext>
            </a:extLst>
          </p:cNvPr>
          <p:cNvCxnSpPr/>
          <p:nvPr/>
        </p:nvCxnSpPr>
        <p:spPr>
          <a:xfrm>
            <a:off x="8260562" y="1753034"/>
            <a:ext cx="0" cy="152305"/>
          </a:xfrm>
          <a:prstGeom prst="line">
            <a:avLst/>
          </a:prstGeom>
          <a:ln w="28575">
            <a:solidFill>
              <a:srgbClr val="D5D6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148CA87-1630-74FD-1EC4-036D0D233494}"/>
              </a:ext>
            </a:extLst>
          </p:cNvPr>
          <p:cNvCxnSpPr/>
          <p:nvPr/>
        </p:nvCxnSpPr>
        <p:spPr>
          <a:xfrm>
            <a:off x="9009056" y="1753034"/>
            <a:ext cx="0" cy="152305"/>
          </a:xfrm>
          <a:prstGeom prst="line">
            <a:avLst/>
          </a:prstGeom>
          <a:ln w="28575">
            <a:solidFill>
              <a:srgbClr val="D5D6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0A8ABCA-59FD-7B5A-C444-D7FCF34F1D71}"/>
              </a:ext>
            </a:extLst>
          </p:cNvPr>
          <p:cNvGrpSpPr/>
          <p:nvPr/>
        </p:nvGrpSpPr>
        <p:grpSpPr>
          <a:xfrm>
            <a:off x="2131543" y="2366550"/>
            <a:ext cx="7982981" cy="3844833"/>
            <a:chOff x="1439838" y="4247480"/>
            <a:chExt cx="18922622" cy="9113678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F0ECC0C2-2721-75DA-2E1F-E8E8EDBAA3C7}"/>
                </a:ext>
              </a:extLst>
            </p:cNvPr>
            <p:cNvSpPr/>
            <p:nvPr/>
          </p:nvSpPr>
          <p:spPr>
            <a:xfrm>
              <a:off x="1439838" y="4247480"/>
              <a:ext cx="18922622" cy="9113678"/>
            </a:xfrm>
            <a:prstGeom prst="roundRect">
              <a:avLst>
                <a:gd name="adj" fmla="val 995"/>
              </a:avLst>
            </a:prstGeom>
            <a:noFill/>
            <a:ln>
              <a:solidFill>
                <a:srgbClr val="D5D6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pic>
          <p:nvPicPr>
            <p:cNvPr id="13" name="그림 12" descr="텍스트, 폰트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64F95CCF-1039-F704-6ED4-3AB9BAE4C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258" y="4466401"/>
              <a:ext cx="6544588" cy="8859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609606D-A942-93DD-6BA3-9976B102B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044" y="4636325"/>
              <a:ext cx="2248214" cy="371527"/>
            </a:xfrm>
            <a:prstGeom prst="rect">
              <a:avLst/>
            </a:prstGeom>
          </p:spPr>
        </p:pic>
        <p:pic>
          <p:nvPicPr>
            <p:cNvPr id="23" name="그림 22" descr="텍스트, 라인, 그래프, 도표이(가) 표시된 사진&#10;&#10;자동 생성된 설명">
              <a:extLst>
                <a:ext uri="{FF2B5EF4-FFF2-40B4-BE49-F238E27FC236}">
                  <a16:creationId xmlns:a16="http://schemas.microsoft.com/office/drawing/2014/main" id="{B75F4D9B-2F6A-AC9F-8752-012D96A3B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7300" y="5741195"/>
              <a:ext cx="16867698" cy="735777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4A6B0DE-D182-1574-4F86-7F7E7E607072}"/>
              </a:ext>
            </a:extLst>
          </p:cNvPr>
          <p:cNvSpPr txBox="1"/>
          <p:nvPr/>
        </p:nvSpPr>
        <p:spPr>
          <a:xfrm>
            <a:off x="2964181" y="3888892"/>
            <a:ext cx="157538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>
                <a:hlinkClick r:id="rId7"/>
              </a:rPr>
              <a:t>Examples - Apache </a:t>
            </a:r>
            <a:r>
              <a:rPr lang="en-US" altLang="ko-KR" sz="759" dirty="0" err="1">
                <a:hlinkClick r:id="rId7"/>
              </a:rPr>
              <a:t>ECharts</a:t>
            </a:r>
            <a:endParaRPr lang="ko-KR" altLang="en-US" sz="759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FBD52-E49C-7A44-3037-4A26AD77BF01}"/>
              </a:ext>
            </a:extLst>
          </p:cNvPr>
          <p:cNvSpPr txBox="1"/>
          <p:nvPr/>
        </p:nvSpPr>
        <p:spPr>
          <a:xfrm>
            <a:off x="7642441" y="6287213"/>
            <a:ext cx="2598751" cy="325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59" b="1" dirty="0">
                <a:solidFill>
                  <a:srgbClr val="FF0000"/>
                </a:solidFill>
                <a:latin typeface="+mn-ea"/>
              </a:rPr>
              <a:t>출처</a:t>
            </a:r>
            <a:r>
              <a:rPr lang="en-US" altLang="ko-KR" sz="759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759" b="1" dirty="0">
                <a:solidFill>
                  <a:srgbClr val="FF0000"/>
                </a:solidFill>
                <a:latin typeface="+mn-ea"/>
              </a:rPr>
              <a:t>기상청 </a:t>
            </a:r>
            <a:r>
              <a:rPr lang="ko-KR" altLang="en-US" sz="759" b="1" dirty="0" err="1">
                <a:solidFill>
                  <a:srgbClr val="FF0000"/>
                </a:solidFill>
                <a:latin typeface="+mn-ea"/>
              </a:rPr>
              <a:t>기상자료개방포털</a:t>
            </a:r>
            <a:r>
              <a:rPr lang="en-US" altLang="ko-KR" sz="759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759" b="1" dirty="0">
                <a:solidFill>
                  <a:srgbClr val="FF0000"/>
                </a:solidFill>
                <a:latin typeface="+mn-ea"/>
              </a:rPr>
              <a:t>방재기상관측자료</a:t>
            </a:r>
            <a:r>
              <a:rPr lang="en-US" altLang="ko-KR" sz="759" b="1" dirty="0">
                <a:solidFill>
                  <a:srgbClr val="FF0000"/>
                </a:solidFill>
                <a:latin typeface="+mn-ea"/>
              </a:rPr>
              <a:t>AWS)</a:t>
            </a:r>
          </a:p>
          <a:p>
            <a:r>
              <a:rPr lang="ko-KR" altLang="en-US" sz="759" b="1" dirty="0">
                <a:solidFill>
                  <a:srgbClr val="FF0000"/>
                </a:solidFill>
                <a:latin typeface="+mn-ea"/>
              </a:rPr>
              <a:t>갱신주기 </a:t>
            </a:r>
            <a:r>
              <a:rPr lang="en-US" altLang="ko-KR" sz="759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759" b="1" dirty="0">
                <a:solidFill>
                  <a:srgbClr val="FF0000"/>
                </a:solidFill>
                <a:latin typeface="+mn-ea"/>
              </a:rPr>
              <a:t>일 단위</a:t>
            </a:r>
            <a:endParaRPr lang="en-US" altLang="ko-KR" sz="759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E9C920A-740D-68CB-DC8F-14918467726C}"/>
              </a:ext>
            </a:extLst>
          </p:cNvPr>
          <p:cNvSpPr/>
          <p:nvPr/>
        </p:nvSpPr>
        <p:spPr>
          <a:xfrm>
            <a:off x="7551797" y="1803282"/>
            <a:ext cx="618121" cy="3201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81" b="1" dirty="0"/>
              <a:t>기온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DCDA58-F5B9-1503-BC42-FA3CA5F8ADA9}"/>
              </a:ext>
            </a:extLst>
          </p:cNvPr>
          <p:cNvSpPr txBox="1"/>
          <p:nvPr/>
        </p:nvSpPr>
        <p:spPr>
          <a:xfrm>
            <a:off x="2164398" y="1825094"/>
            <a:ext cx="3985386" cy="58580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81" b="1" dirty="0"/>
              <a:t>지역선택 </a:t>
            </a:r>
            <a:r>
              <a:rPr lang="en-US" altLang="ko-KR" sz="1181" b="1" dirty="0"/>
              <a:t>: </a:t>
            </a:r>
            <a:r>
              <a:rPr lang="ko-KR" altLang="en-US" sz="1181" b="1" dirty="0"/>
              <a:t>경기도 전체</a:t>
            </a:r>
            <a:r>
              <a:rPr lang="en-US" altLang="ko-KR" sz="1181" b="1" dirty="0"/>
              <a:t>, </a:t>
            </a:r>
            <a:r>
              <a:rPr lang="ko-KR" altLang="en-US" sz="1181" b="1" dirty="0"/>
              <a:t>경기 남부</a:t>
            </a:r>
            <a:r>
              <a:rPr lang="en-US" altLang="ko-KR" sz="1181" b="1" dirty="0"/>
              <a:t>, </a:t>
            </a:r>
            <a:r>
              <a:rPr lang="ko-KR" altLang="en-US" sz="1181" b="1" dirty="0"/>
              <a:t>경기 북부</a:t>
            </a:r>
            <a:r>
              <a:rPr lang="en-US" altLang="ko-KR" sz="1181" b="1" dirty="0"/>
              <a:t>, </a:t>
            </a:r>
            <a:r>
              <a:rPr lang="ko-KR" altLang="en-US" sz="1181" b="1" dirty="0"/>
              <a:t>개별 시군</a:t>
            </a:r>
            <a:endParaRPr lang="en-US" altLang="ko-KR" sz="1181" b="1" dirty="0"/>
          </a:p>
          <a:p>
            <a:r>
              <a:rPr lang="en-US" altLang="ko-KR" sz="1013" dirty="0"/>
              <a:t>- </a:t>
            </a:r>
            <a:r>
              <a:rPr lang="ko-KR" altLang="en-US" sz="1013" dirty="0" err="1"/>
              <a:t>첫화면</a:t>
            </a:r>
            <a:r>
              <a:rPr lang="en-US" altLang="ko-KR" sz="1013" dirty="0"/>
              <a:t>: </a:t>
            </a:r>
            <a:r>
              <a:rPr lang="ko-KR" altLang="en-US" sz="1013" dirty="0"/>
              <a:t>경기도 전체</a:t>
            </a:r>
            <a:br>
              <a:rPr lang="en-US" altLang="ko-KR" sz="1013" dirty="0"/>
            </a:br>
            <a:r>
              <a:rPr lang="en-US" altLang="ko-KR" sz="1013" dirty="0"/>
              <a:t>- </a:t>
            </a:r>
            <a:r>
              <a:rPr lang="ko-KR" altLang="en-US" sz="1013" dirty="0"/>
              <a:t>하나의 시에 관측소가 여러 개인 경우 </a:t>
            </a:r>
            <a:r>
              <a:rPr lang="ko-KR" altLang="en-US" sz="1013" dirty="0">
                <a:solidFill>
                  <a:srgbClr val="FF0000"/>
                </a:solidFill>
              </a:rPr>
              <a:t>평균값</a:t>
            </a:r>
            <a:r>
              <a:rPr lang="ko-KR" altLang="en-US" sz="1013" dirty="0"/>
              <a:t>으로 사용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E1FBF1-4237-AF70-E315-DA47B846197E}"/>
              </a:ext>
            </a:extLst>
          </p:cNvPr>
          <p:cNvSpPr txBox="1"/>
          <p:nvPr/>
        </p:nvSpPr>
        <p:spPr>
          <a:xfrm>
            <a:off x="4193952" y="2882185"/>
            <a:ext cx="2805576" cy="429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81" b="1" dirty="0"/>
              <a:t>기간선택 </a:t>
            </a:r>
            <a:r>
              <a:rPr lang="en-US" altLang="ko-KR" sz="1181" b="1" dirty="0"/>
              <a:t>: </a:t>
            </a:r>
            <a:r>
              <a:rPr lang="ko-KR" altLang="en-US" sz="1181" b="1" dirty="0"/>
              <a:t>달력표시</a:t>
            </a:r>
            <a:endParaRPr lang="en-US" altLang="ko-KR" sz="1181" b="1" dirty="0"/>
          </a:p>
          <a:p>
            <a:r>
              <a:rPr lang="en-US" altLang="ko-KR" sz="1013" dirty="0"/>
              <a:t>- </a:t>
            </a:r>
            <a:r>
              <a:rPr lang="ko-KR" altLang="en-US" sz="1013" dirty="0" err="1"/>
              <a:t>첫화면</a:t>
            </a:r>
            <a:r>
              <a:rPr lang="en-US" altLang="ko-KR" sz="1013" dirty="0"/>
              <a:t>: 2000</a:t>
            </a:r>
            <a:r>
              <a:rPr lang="ko-KR" altLang="en-US" sz="1013" dirty="0"/>
              <a:t>년 </a:t>
            </a:r>
            <a:r>
              <a:rPr lang="en-US" altLang="ko-KR" sz="1013" dirty="0"/>
              <a:t>1</a:t>
            </a:r>
            <a:r>
              <a:rPr lang="ko-KR" altLang="en-US" sz="1013" dirty="0"/>
              <a:t>월 </a:t>
            </a:r>
            <a:r>
              <a:rPr lang="en-US" altLang="ko-KR" sz="1013" dirty="0"/>
              <a:t>1</a:t>
            </a:r>
            <a:r>
              <a:rPr lang="ko-KR" altLang="en-US" sz="1013" dirty="0"/>
              <a:t>일</a:t>
            </a:r>
            <a:r>
              <a:rPr lang="en-US" altLang="ko-KR" sz="1013" dirty="0"/>
              <a:t>~2024</a:t>
            </a:r>
            <a:r>
              <a:rPr lang="ko-KR" altLang="en-US" sz="1013" dirty="0"/>
              <a:t>년 </a:t>
            </a:r>
            <a:r>
              <a:rPr lang="en-US" altLang="ko-KR" sz="1013" dirty="0"/>
              <a:t>12</a:t>
            </a:r>
            <a:r>
              <a:rPr lang="ko-KR" altLang="en-US" sz="1013" dirty="0"/>
              <a:t>월 </a:t>
            </a:r>
            <a:r>
              <a:rPr lang="en-US" altLang="ko-KR" sz="1013" dirty="0"/>
              <a:t>31</a:t>
            </a:r>
            <a:r>
              <a:rPr lang="ko-KR" altLang="en-US" sz="1013" dirty="0"/>
              <a:t>일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D16760-39DF-C01D-9B42-9D93D73B00FC}"/>
              </a:ext>
            </a:extLst>
          </p:cNvPr>
          <p:cNvSpPr txBox="1"/>
          <p:nvPr/>
        </p:nvSpPr>
        <p:spPr>
          <a:xfrm>
            <a:off x="7551797" y="2189068"/>
            <a:ext cx="2204450" cy="455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81" b="1" dirty="0"/>
              <a:t>탭 표시 시각적으로 잘 보이게</a:t>
            </a:r>
            <a:endParaRPr lang="en-US" altLang="ko-KR" sz="1181" b="1" dirty="0"/>
          </a:p>
          <a:p>
            <a:r>
              <a:rPr lang="ko-KR" altLang="en-US" sz="1181" b="1" dirty="0"/>
              <a:t>지금은 눈에 </a:t>
            </a:r>
            <a:r>
              <a:rPr lang="ko-KR" altLang="en-US" sz="1181" b="1" dirty="0" err="1"/>
              <a:t>안들어옴</a:t>
            </a:r>
            <a:endParaRPr lang="ko-KR" altLang="en-US" sz="1013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4F877C-B97B-6CBA-5DBA-AD3102AA5CC6}"/>
              </a:ext>
            </a:extLst>
          </p:cNvPr>
          <p:cNvSpPr txBox="1"/>
          <p:nvPr/>
        </p:nvSpPr>
        <p:spPr>
          <a:xfrm>
            <a:off x="5413502" y="3984328"/>
            <a:ext cx="1495922" cy="274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81" b="1" dirty="0"/>
              <a:t>꺾은선 그래프 사용</a:t>
            </a:r>
            <a:endParaRPr lang="ko-KR" altLang="en-US" sz="1013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A3A630-10A9-5F12-28E0-19CE9FC09406}"/>
              </a:ext>
            </a:extLst>
          </p:cNvPr>
          <p:cNvSpPr txBox="1"/>
          <p:nvPr/>
        </p:nvSpPr>
        <p:spPr>
          <a:xfrm>
            <a:off x="7793739" y="4393732"/>
            <a:ext cx="1850186" cy="455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81" b="1" dirty="0"/>
              <a:t>특정 연도 커서 </a:t>
            </a:r>
            <a:r>
              <a:rPr lang="ko-KR" altLang="en-US" sz="1181" b="1" dirty="0" err="1"/>
              <a:t>갖다대면</a:t>
            </a:r>
            <a:endParaRPr lang="en-US" altLang="ko-KR" sz="1181" b="1" dirty="0"/>
          </a:p>
          <a:p>
            <a:r>
              <a:rPr lang="ko-KR" altLang="en-US" sz="1181" b="1" dirty="0"/>
              <a:t>수치 </a:t>
            </a:r>
            <a:r>
              <a:rPr lang="ko-KR" altLang="en-US" sz="1181" b="1" dirty="0" err="1"/>
              <a:t>라벨링</a:t>
            </a:r>
            <a:endParaRPr lang="ko-KR" altLang="en-US" sz="1013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A0A672-E3BF-7E9A-A722-38ECFA0C0BF9}"/>
              </a:ext>
            </a:extLst>
          </p:cNvPr>
          <p:cNvSpPr txBox="1"/>
          <p:nvPr/>
        </p:nvSpPr>
        <p:spPr>
          <a:xfrm>
            <a:off x="2140180" y="6276949"/>
            <a:ext cx="2220480" cy="4557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81" b="1" dirty="0">
                <a:solidFill>
                  <a:srgbClr val="7030A0"/>
                </a:solidFill>
              </a:rPr>
              <a:t>(0425 </a:t>
            </a:r>
            <a:r>
              <a:rPr lang="ko-KR" altLang="en-US" sz="1181" b="1" dirty="0">
                <a:solidFill>
                  <a:srgbClr val="7030A0"/>
                </a:solidFill>
              </a:rPr>
              <a:t>회의</a:t>
            </a:r>
            <a:r>
              <a:rPr lang="en-US" altLang="ko-KR" sz="1181" b="1" dirty="0">
                <a:solidFill>
                  <a:srgbClr val="7030A0"/>
                </a:solidFill>
              </a:rPr>
              <a:t>-</a:t>
            </a:r>
            <a:r>
              <a:rPr lang="ko-KR" altLang="en-US" sz="1181" b="1" dirty="0">
                <a:solidFill>
                  <a:srgbClr val="7030A0"/>
                </a:solidFill>
              </a:rPr>
              <a:t>논의사항</a:t>
            </a:r>
            <a:r>
              <a:rPr lang="en-US" altLang="ko-KR" sz="1181" b="1" dirty="0">
                <a:solidFill>
                  <a:srgbClr val="7030A0"/>
                </a:solidFill>
              </a:rPr>
              <a:t>)</a:t>
            </a:r>
          </a:p>
          <a:p>
            <a:r>
              <a:rPr lang="ko-KR" altLang="en-US" sz="1181" b="1" dirty="0">
                <a:solidFill>
                  <a:srgbClr val="7030A0"/>
                </a:solidFill>
              </a:rPr>
              <a:t>갱신주기 </a:t>
            </a:r>
            <a:r>
              <a:rPr lang="en-US" altLang="ko-KR" sz="1181" b="1" dirty="0">
                <a:solidFill>
                  <a:srgbClr val="7030A0"/>
                </a:solidFill>
              </a:rPr>
              <a:t>: </a:t>
            </a:r>
            <a:r>
              <a:rPr lang="ko-KR" altLang="en-US" sz="1181" b="1" dirty="0">
                <a:solidFill>
                  <a:srgbClr val="7030A0"/>
                </a:solidFill>
              </a:rPr>
              <a:t>일 단위 </a:t>
            </a:r>
            <a:r>
              <a:rPr lang="en-US" altLang="ko-KR" sz="1181" b="1" dirty="0">
                <a:solidFill>
                  <a:srgbClr val="7030A0"/>
                </a:solidFill>
              </a:rPr>
              <a:t>-&gt; </a:t>
            </a:r>
            <a:r>
              <a:rPr lang="ko-KR" altLang="en-US" sz="1181" b="1" dirty="0">
                <a:solidFill>
                  <a:srgbClr val="7030A0"/>
                </a:solidFill>
              </a:rPr>
              <a:t>년 단위</a:t>
            </a:r>
            <a:endParaRPr lang="ko-KR" altLang="en-US" sz="1013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6868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84E65-E70C-D49D-996B-810AFCA6F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6177DD4-8D06-6828-1421-028F6259A39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기후위기 취약인구 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57DFA1-0A60-C039-0013-57C50F949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92" y="1148080"/>
            <a:ext cx="2202632" cy="48661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AE989F-80E9-69C8-3EC0-9EEA937FE4B0}"/>
              </a:ext>
            </a:extLst>
          </p:cNvPr>
          <p:cNvSpPr txBox="1"/>
          <p:nvPr/>
        </p:nvSpPr>
        <p:spPr>
          <a:xfrm>
            <a:off x="2625582" y="1292385"/>
            <a:ext cx="4450857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기후위기 취약인구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종합</a:t>
            </a:r>
            <a:r>
              <a:rPr lang="en-US" altLang="ko-KR" sz="1100" b="1" dirty="0"/>
              <a:t>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3E760-3E73-A7AE-2D11-A135C92FBCE3}"/>
              </a:ext>
            </a:extLst>
          </p:cNvPr>
          <p:cNvSpPr txBox="1"/>
          <p:nvPr/>
        </p:nvSpPr>
        <p:spPr>
          <a:xfrm>
            <a:off x="2625583" y="185255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인구사회적 취약인구</a:t>
            </a:r>
            <a:endParaRPr lang="en-US" altLang="ko-KR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BD3E7C-40AF-1C13-42A0-41E006A33118}"/>
              </a:ext>
            </a:extLst>
          </p:cNvPr>
          <p:cNvSpPr txBox="1"/>
          <p:nvPr/>
        </p:nvSpPr>
        <p:spPr>
          <a:xfrm>
            <a:off x="2625583" y="239781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 err="1"/>
              <a:t>건강적</a:t>
            </a:r>
            <a:r>
              <a:rPr lang="ko-KR" altLang="en-US" sz="1100" b="1" dirty="0"/>
              <a:t> 취약인구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2120E2-2AA8-5568-F091-AAB1571FBB75}"/>
              </a:ext>
            </a:extLst>
          </p:cNvPr>
          <p:cNvSpPr txBox="1"/>
          <p:nvPr/>
        </p:nvSpPr>
        <p:spPr>
          <a:xfrm>
            <a:off x="2625583" y="297429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경제적 취약인구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17257849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C3FC7-63A7-71F0-99EF-F15C33E11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454E9E7-C40F-EF48-8F17-8016BA754D5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기후위기 취약인구 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DBC560-C524-718C-6492-DCF54395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15" y="1150620"/>
            <a:ext cx="1764006" cy="3763428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B0F5AAF9-8128-078A-1FDF-777076FE6E97}"/>
              </a:ext>
            </a:extLst>
          </p:cNvPr>
          <p:cNvSpPr/>
          <p:nvPr/>
        </p:nvSpPr>
        <p:spPr>
          <a:xfrm>
            <a:off x="218440" y="5516880"/>
            <a:ext cx="2509520" cy="381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다른 동네와 비교하기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4F87DA-9CD3-AD20-4DC9-259E89835AB1}"/>
              </a:ext>
            </a:extLst>
          </p:cNvPr>
          <p:cNvSpPr txBox="1"/>
          <p:nvPr/>
        </p:nvSpPr>
        <p:spPr>
          <a:xfrm>
            <a:off x="3582350" y="218213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인구사회적 취약인구</a:t>
            </a:r>
            <a:endParaRPr lang="en-US" altLang="ko-KR" sz="11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C8380-2A00-5682-CBFE-56B4FC53E901}"/>
              </a:ext>
            </a:extLst>
          </p:cNvPr>
          <p:cNvSpPr txBox="1"/>
          <p:nvPr/>
        </p:nvSpPr>
        <p:spPr>
          <a:xfrm>
            <a:off x="3642551" y="349958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 err="1"/>
              <a:t>건강적</a:t>
            </a:r>
            <a:r>
              <a:rPr lang="ko-KR" altLang="en-US" sz="1100" b="1" dirty="0"/>
              <a:t> 취약인구</a:t>
            </a:r>
            <a:endParaRPr lang="en-US" altLang="ko-KR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31A44-4832-A744-6237-2B8E99D83480}"/>
              </a:ext>
            </a:extLst>
          </p:cNvPr>
          <p:cNvSpPr txBox="1"/>
          <p:nvPr/>
        </p:nvSpPr>
        <p:spPr>
          <a:xfrm>
            <a:off x="3642551" y="5051018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경제적 취약인구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0295B5-940C-910A-1806-7180BDFE3F0E}"/>
              </a:ext>
            </a:extLst>
          </p:cNvPr>
          <p:cNvSpPr txBox="1"/>
          <p:nvPr/>
        </p:nvSpPr>
        <p:spPr>
          <a:xfrm>
            <a:off x="5495603" y="2396086"/>
            <a:ext cx="1902604" cy="104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b="1" dirty="0"/>
              <a:t>경기도 평균 점수</a:t>
            </a:r>
            <a:endParaRPr lang="en-US" altLang="ko-KR" sz="7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b="1" dirty="0"/>
              <a:t>해당시군 평균 점수</a:t>
            </a:r>
            <a:endParaRPr lang="en-US" altLang="ko-KR" sz="7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b="1" dirty="0"/>
              <a:t>인구사회적 취약인구 종합점수</a:t>
            </a:r>
            <a:endParaRPr lang="en-US" altLang="ko-KR" sz="7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b="1" dirty="0"/>
              <a:t>유아 인구 점수</a:t>
            </a:r>
            <a:endParaRPr lang="en-US" altLang="ko-KR" sz="7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b="1" dirty="0"/>
              <a:t>노인 인구 점수</a:t>
            </a:r>
            <a:endParaRPr lang="en-US" altLang="ko-KR" sz="7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b="1" dirty="0"/>
              <a:t>장애인 인구 점수</a:t>
            </a:r>
            <a:endParaRPr lang="en-US" altLang="ko-KR" sz="700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2BBCB30-27EC-F618-E1DF-81C94B08E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551" y="2540444"/>
            <a:ext cx="1730992" cy="57346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6076F2-EA7D-0EAA-11C3-31410901E166}"/>
              </a:ext>
            </a:extLst>
          </p:cNvPr>
          <p:cNvSpPr txBox="1"/>
          <p:nvPr/>
        </p:nvSpPr>
        <p:spPr>
          <a:xfrm>
            <a:off x="5495603" y="3849266"/>
            <a:ext cx="1632172" cy="879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b="1" dirty="0"/>
              <a:t>경기도 평균 점수</a:t>
            </a:r>
            <a:endParaRPr lang="en-US" altLang="ko-KR" sz="7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b="1" dirty="0"/>
              <a:t>해당시군 평균 점수</a:t>
            </a:r>
            <a:endParaRPr lang="en-US" altLang="ko-KR" sz="7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b="1" dirty="0" err="1"/>
              <a:t>건강적</a:t>
            </a:r>
            <a:r>
              <a:rPr lang="ko-KR" altLang="en-US" sz="700" b="1" dirty="0"/>
              <a:t> 취약인구 종합점수</a:t>
            </a:r>
            <a:endParaRPr lang="en-US" altLang="ko-KR" sz="7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b="1" dirty="0" err="1"/>
              <a:t>온열질환자</a:t>
            </a:r>
            <a:r>
              <a:rPr lang="ko-KR" altLang="en-US" sz="700" b="1" dirty="0"/>
              <a:t> 인구 점수</a:t>
            </a:r>
            <a:endParaRPr lang="en-US" altLang="ko-KR" sz="7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b="1" dirty="0"/>
              <a:t>장애인 인구 </a:t>
            </a:r>
            <a:r>
              <a:rPr lang="ko-KR" altLang="en-US" sz="700" b="1" dirty="0" err="1"/>
              <a:t>점수ㅎ</a:t>
            </a:r>
            <a:endParaRPr lang="en-US" altLang="ko-KR" sz="700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C62B398-3EA7-A654-078A-63131D0CB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551" y="3962480"/>
            <a:ext cx="1730992" cy="57346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0DD3640-E332-0A5B-0AA7-B4CE0387E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831" y="5592902"/>
            <a:ext cx="1730992" cy="5734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00A1ED-3763-EAA2-EC84-3DC68748B281}"/>
              </a:ext>
            </a:extLst>
          </p:cNvPr>
          <p:cNvSpPr txBox="1"/>
          <p:nvPr/>
        </p:nvSpPr>
        <p:spPr>
          <a:xfrm>
            <a:off x="5556563" y="5592902"/>
            <a:ext cx="1632172" cy="879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b="1" dirty="0"/>
              <a:t>경기도 평균 점수</a:t>
            </a:r>
            <a:endParaRPr lang="en-US" altLang="ko-KR" sz="7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b="1" dirty="0"/>
              <a:t>해당시군 평균 점수</a:t>
            </a:r>
            <a:endParaRPr lang="en-US" altLang="ko-KR" sz="7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b="1" dirty="0" err="1"/>
              <a:t>건강적</a:t>
            </a:r>
            <a:r>
              <a:rPr lang="ko-KR" altLang="en-US" sz="700" b="1" dirty="0"/>
              <a:t> 취약인구 종합점수</a:t>
            </a:r>
            <a:endParaRPr lang="en-US" altLang="ko-KR" sz="7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b="1" dirty="0"/>
              <a:t>평균 </a:t>
            </a:r>
            <a:r>
              <a:rPr lang="ko-KR" altLang="en-US" sz="700" b="1" dirty="0" err="1"/>
              <a:t>월소득</a:t>
            </a:r>
            <a:r>
              <a:rPr lang="ko-KR" altLang="en-US" sz="700" b="1" dirty="0"/>
              <a:t>  인구 점수</a:t>
            </a:r>
            <a:endParaRPr lang="en-US" altLang="ko-KR" sz="7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b="1" dirty="0"/>
              <a:t>최적 </a:t>
            </a:r>
            <a:r>
              <a:rPr lang="ko-KR" altLang="en-US" sz="700" b="1" dirty="0" err="1"/>
              <a:t>연소득</a:t>
            </a:r>
            <a:r>
              <a:rPr lang="ko-KR" altLang="en-US" sz="700" b="1" dirty="0"/>
              <a:t>  인구 점수</a:t>
            </a:r>
            <a:endParaRPr lang="en-US" altLang="ko-KR" sz="7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FC6A0B-95E7-CAB5-469E-E7C46A115E63}"/>
              </a:ext>
            </a:extLst>
          </p:cNvPr>
          <p:cNvSpPr txBox="1"/>
          <p:nvPr/>
        </p:nvSpPr>
        <p:spPr>
          <a:xfrm>
            <a:off x="3582350" y="805586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인구사회적 취약인구</a:t>
            </a:r>
            <a:endParaRPr lang="en-US" altLang="ko-KR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818FB-4BF2-3D2B-C3C1-011ED7F65D1E}"/>
              </a:ext>
            </a:extLst>
          </p:cNvPr>
          <p:cNvSpPr txBox="1"/>
          <p:nvPr/>
        </p:nvSpPr>
        <p:spPr>
          <a:xfrm>
            <a:off x="5495603" y="1019537"/>
            <a:ext cx="1902604" cy="1040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b="1" dirty="0"/>
              <a:t>경기도 평균 점수</a:t>
            </a:r>
            <a:endParaRPr lang="en-US" altLang="ko-KR" sz="7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b="1" dirty="0"/>
              <a:t>해당시군 평균 점수</a:t>
            </a:r>
            <a:endParaRPr lang="en-US" altLang="ko-KR" sz="7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b="1" dirty="0"/>
              <a:t>기후위기 취약인구 종합점수</a:t>
            </a:r>
            <a:endParaRPr lang="en-US" altLang="ko-KR" sz="7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b="1" dirty="0"/>
              <a:t>인구사회적</a:t>
            </a:r>
            <a:endParaRPr lang="en-US" altLang="ko-KR" sz="7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b="1" dirty="0"/>
              <a:t>경제적</a:t>
            </a:r>
            <a:endParaRPr lang="en-US" altLang="ko-KR" sz="700" b="1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700" b="1" dirty="0" err="1"/>
              <a:t>건강적</a:t>
            </a:r>
            <a:endParaRPr lang="en-US" altLang="ko-KR" sz="700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A26B69-4897-F526-8043-8A53FEB16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551" y="1163895"/>
            <a:ext cx="1730992" cy="57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60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900779-E27A-D682-3FC2-56583FCA9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B1A4DB8-D3CE-CA1C-E1E5-ED1ADF5C46A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기후위기 취약인구 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604E63B-A483-DB06-C193-32D597105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3" y="1628570"/>
            <a:ext cx="3421857" cy="2462909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FC82E50-99E8-0B98-FAA9-A4D7E7DAA3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760262"/>
              </p:ext>
            </p:extLst>
          </p:nvPr>
        </p:nvGraphicFramePr>
        <p:xfrm>
          <a:off x="6141255" y="1991472"/>
          <a:ext cx="3586795" cy="14422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2366">
                  <a:extLst>
                    <a:ext uri="{9D8B030D-6E8A-4147-A177-3AD203B41FA5}">
                      <a16:colId xmlns:a16="http://schemas.microsoft.com/office/drawing/2014/main" val="2232365070"/>
                    </a:ext>
                  </a:extLst>
                </a:gridCol>
                <a:gridCol w="1624429">
                  <a:extLst>
                    <a:ext uri="{9D8B030D-6E8A-4147-A177-3AD203B41FA5}">
                      <a16:colId xmlns:a16="http://schemas.microsoft.com/office/drawing/2014/main" val="2301649923"/>
                    </a:ext>
                  </a:extLst>
                </a:gridCol>
              </a:tblGrid>
              <a:tr h="1332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기후위기 취약인구 종합점수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절대값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endParaRPr lang="ko-KR" altLang="en-US" sz="105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0671622"/>
                  </a:ext>
                </a:extLst>
              </a:tr>
              <a:tr h="1332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인구사회적 취약인구 점수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365163"/>
                  </a:ext>
                </a:extLst>
              </a:tr>
              <a:tr h="16726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/>
                        <a:t>건강적</a:t>
                      </a:r>
                      <a:r>
                        <a:rPr lang="ko-KR" altLang="en-US" sz="1050" dirty="0"/>
                        <a:t> 취약인구 점수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0797508"/>
                  </a:ext>
                </a:extLst>
              </a:tr>
              <a:tr h="13327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경제적 취약인구 점수</a:t>
                      </a:r>
                      <a:endParaRPr lang="en-US" altLang="ko-KR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321301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0CEEA17-0A40-BF08-91EB-894AFC95F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092" y="1628570"/>
            <a:ext cx="1977299" cy="224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5636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E70A2-30CD-4F05-0536-E9AC1F2D3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0F01874-EBA2-B0AC-6E76-287768AFF4F9}"/>
              </a:ext>
            </a:extLst>
          </p:cNvPr>
          <p:cNvSpPr txBox="1"/>
          <p:nvPr/>
        </p:nvSpPr>
        <p:spPr>
          <a:xfrm>
            <a:off x="1581588" y="3429000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우리동네 기상정보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14539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59A11-8A16-B89D-ABBE-999FBA5AE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5B66161-4ECB-71CF-E72F-AFAB9120690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우리동네 기상정보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F7851A-8701-E77A-8954-A79FDC59A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2830"/>
            <a:ext cx="6595859" cy="445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38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CA45B-C7F2-A2E6-683C-95299779F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25EB8B4-9C61-4BB0-446A-C60BCCEC195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우리동네 기상정보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051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1349B-309F-CDEA-5EEA-38B808688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2C728CC-8AE9-D0B6-F11C-072BFB4EB8B8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우리동네 기상정보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4567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E373-822D-40A3-7D4B-37A4B3C50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876BA9D-4E1A-93F0-B6B9-CAF68BD5B148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우리동네 기상정보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8205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D8656-AC12-6FC1-E75D-C01B5796A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17A5AB06-B17E-7A6F-DDBC-04D35A155F89}"/>
              </a:ext>
            </a:extLst>
          </p:cNvPr>
          <p:cNvSpPr/>
          <p:nvPr/>
        </p:nvSpPr>
        <p:spPr>
          <a:xfrm>
            <a:off x="1830485" y="123711"/>
            <a:ext cx="8531031" cy="303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포털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-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특성안내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경기도 기후변화 현황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A97212A0-4D74-6518-EF81-039A70FC981B}"/>
              </a:ext>
            </a:extLst>
          </p:cNvPr>
          <p:cNvSpPr/>
          <p:nvPr/>
        </p:nvSpPr>
        <p:spPr>
          <a:xfrm>
            <a:off x="1830485" y="587281"/>
            <a:ext cx="8531031" cy="5982551"/>
          </a:xfrm>
          <a:prstGeom prst="roundRect">
            <a:avLst>
              <a:gd name="adj" fmla="val 2177"/>
            </a:avLst>
          </a:prstGeom>
          <a:solidFill>
            <a:srgbClr val="D5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A4FCA5-2697-6AB6-87A9-C6C3F6DCF1F1}"/>
              </a:ext>
            </a:extLst>
          </p:cNvPr>
          <p:cNvSpPr txBox="1"/>
          <p:nvPr/>
        </p:nvSpPr>
        <p:spPr>
          <a:xfrm>
            <a:off x="1996239" y="714070"/>
            <a:ext cx="2504577" cy="274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81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경기도 기후변화 현황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0E5B4C2F-9661-88D7-4E5D-A46514B0F19A}"/>
              </a:ext>
            </a:extLst>
          </p:cNvPr>
          <p:cNvSpPr/>
          <p:nvPr/>
        </p:nvSpPr>
        <p:spPr>
          <a:xfrm>
            <a:off x="1996239" y="1963289"/>
            <a:ext cx="8244953" cy="4505497"/>
          </a:xfrm>
          <a:prstGeom prst="roundRect">
            <a:avLst>
              <a:gd name="adj" fmla="val 2063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9" dirty="0" err="1"/>
              <a:t>ㅌ</a:t>
            </a:r>
            <a:r>
              <a:rPr lang="en-US" altLang="ko-KR" sz="759" dirty="0"/>
              <a:t>`</a:t>
            </a:r>
            <a:r>
              <a:rPr lang="ko-KR" altLang="en-US" sz="759" dirty="0"/>
              <a:t>방재기상관측</a:t>
            </a:r>
            <a:r>
              <a:rPr lang="en-US" altLang="ko-KR" sz="759" dirty="0"/>
              <a:t>(AWS)**</a:t>
            </a:r>
            <a:r>
              <a:rPr lang="ko-KR" altLang="en-US" sz="759" dirty="0"/>
              <a:t>은 자동화된 장비를 통해 기온</a:t>
            </a:r>
            <a:r>
              <a:rPr lang="en-US" altLang="ko-KR" sz="759" dirty="0"/>
              <a:t>, </a:t>
            </a:r>
            <a:r>
              <a:rPr lang="ko-KR" altLang="en-US" sz="759" dirty="0"/>
              <a:t>강수량</a:t>
            </a:r>
            <a:r>
              <a:rPr lang="en-US" altLang="ko-KR" sz="759" dirty="0"/>
              <a:t>, </a:t>
            </a:r>
            <a:r>
              <a:rPr lang="ko-KR" altLang="en-US" sz="759" dirty="0"/>
              <a:t>풍향</a:t>
            </a:r>
            <a:r>
              <a:rPr lang="en-US" altLang="ko-KR" sz="759" dirty="0"/>
              <a:t>·</a:t>
            </a:r>
            <a:r>
              <a:rPr lang="ko-KR" altLang="en-US" sz="759" dirty="0"/>
              <a:t>풍속 등 주요 기상 요소를 실시간으로 측정하는 시스템입니다</a:t>
            </a:r>
            <a:r>
              <a:rPr lang="en-US" altLang="ko-KR" sz="759" dirty="0"/>
              <a:t>. </a:t>
            </a:r>
            <a:r>
              <a:rPr lang="ko-KR" altLang="en-US" sz="759" dirty="0"/>
              <a:t>재해 위험 지역에 설치되어 기상재해에 대한 조기 경보와 신속한 대응을 지원하며</a:t>
            </a:r>
            <a:r>
              <a:rPr lang="en-US" altLang="ko-KR" sz="759" dirty="0"/>
              <a:t>, </a:t>
            </a:r>
            <a:r>
              <a:rPr lang="ko-KR" altLang="en-US" sz="759" dirty="0"/>
              <a:t>수집된 데이터는 기상 예보 및 재난 예방에 활용됩니다</a:t>
            </a:r>
            <a:r>
              <a:rPr lang="en-US" altLang="ko-KR" sz="759" dirty="0"/>
              <a:t>.</a:t>
            </a:r>
            <a:endParaRPr lang="ko-KR" altLang="en-US" sz="759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AC61D5-3E34-6275-9E4F-D9E5AE89AD81}"/>
              </a:ext>
            </a:extLst>
          </p:cNvPr>
          <p:cNvSpPr txBox="1"/>
          <p:nvPr/>
        </p:nvSpPr>
        <p:spPr>
          <a:xfrm>
            <a:off x="7723792" y="1738375"/>
            <a:ext cx="47788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13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1E769-B1D3-1100-CBB5-F7596AFBDBDA}"/>
              </a:ext>
            </a:extLst>
          </p:cNvPr>
          <p:cNvSpPr txBox="1"/>
          <p:nvPr/>
        </p:nvSpPr>
        <p:spPr>
          <a:xfrm>
            <a:off x="8376841" y="1735770"/>
            <a:ext cx="477885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13" b="1" dirty="0">
                <a:solidFill>
                  <a:srgbClr val="004A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강수량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535847-B102-E193-EF78-EE59076A1BD7}"/>
              </a:ext>
            </a:extLst>
          </p:cNvPr>
          <p:cNvSpPr txBox="1"/>
          <p:nvPr/>
        </p:nvSpPr>
        <p:spPr>
          <a:xfrm>
            <a:off x="9020480" y="1739467"/>
            <a:ext cx="1168172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13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이산화탄소 농도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D034851-98D4-7AAE-3216-E40939787A6C}"/>
              </a:ext>
            </a:extLst>
          </p:cNvPr>
          <p:cNvCxnSpPr/>
          <p:nvPr/>
        </p:nvCxnSpPr>
        <p:spPr>
          <a:xfrm>
            <a:off x="8211086" y="1752497"/>
            <a:ext cx="0" cy="152305"/>
          </a:xfrm>
          <a:prstGeom prst="line">
            <a:avLst/>
          </a:prstGeom>
          <a:ln w="28575">
            <a:solidFill>
              <a:srgbClr val="D5D6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AB8A572-F4B6-7BF9-B9EF-3238FA514002}"/>
              </a:ext>
            </a:extLst>
          </p:cNvPr>
          <p:cNvCxnSpPr/>
          <p:nvPr/>
        </p:nvCxnSpPr>
        <p:spPr>
          <a:xfrm>
            <a:off x="8959580" y="1752497"/>
            <a:ext cx="0" cy="152305"/>
          </a:xfrm>
          <a:prstGeom prst="line">
            <a:avLst/>
          </a:prstGeom>
          <a:ln w="28575">
            <a:solidFill>
              <a:srgbClr val="D5D6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EB21BF9F-44D7-E411-8CCF-1DC5FE22F0AB}"/>
              </a:ext>
            </a:extLst>
          </p:cNvPr>
          <p:cNvGrpSpPr/>
          <p:nvPr/>
        </p:nvGrpSpPr>
        <p:grpSpPr>
          <a:xfrm>
            <a:off x="2131543" y="2188784"/>
            <a:ext cx="7982981" cy="3844833"/>
            <a:chOff x="1439838" y="4247480"/>
            <a:chExt cx="18922622" cy="9113678"/>
          </a:xfrm>
        </p:grpSpPr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3FF3918D-7870-E8F1-9024-7D7294F7DBE7}"/>
                </a:ext>
              </a:extLst>
            </p:cNvPr>
            <p:cNvSpPr/>
            <p:nvPr/>
          </p:nvSpPr>
          <p:spPr>
            <a:xfrm>
              <a:off x="1439838" y="4247480"/>
              <a:ext cx="18922622" cy="9113678"/>
            </a:xfrm>
            <a:prstGeom prst="roundRect">
              <a:avLst>
                <a:gd name="adj" fmla="val 995"/>
              </a:avLst>
            </a:prstGeom>
            <a:noFill/>
            <a:ln>
              <a:solidFill>
                <a:srgbClr val="D5D6E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pic>
          <p:nvPicPr>
            <p:cNvPr id="13" name="그림 12" descr="텍스트, 폰트, 스크린샷, 라인이(가) 표시된 사진&#10;&#10;자동 생성된 설명">
              <a:extLst>
                <a:ext uri="{FF2B5EF4-FFF2-40B4-BE49-F238E27FC236}">
                  <a16:creationId xmlns:a16="http://schemas.microsoft.com/office/drawing/2014/main" id="{A2E3635A-BB66-545A-0160-553D66684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0258" y="4466401"/>
              <a:ext cx="6544588" cy="885949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4D2742B-B158-4F7C-D6E0-3F1B030D3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044" y="4636325"/>
              <a:ext cx="2248214" cy="371527"/>
            </a:xfrm>
            <a:prstGeom prst="rect">
              <a:avLst/>
            </a:prstGeom>
          </p:spPr>
        </p:pic>
        <p:pic>
          <p:nvPicPr>
            <p:cNvPr id="29" name="그림 28" descr="텍스트, 스크린샷, 그래프, 라인이(가) 표시된 사진&#10;&#10;자동 생성된 설명">
              <a:extLst>
                <a:ext uri="{FF2B5EF4-FFF2-40B4-BE49-F238E27FC236}">
                  <a16:creationId xmlns:a16="http://schemas.microsoft.com/office/drawing/2014/main" id="{D801C1DA-5A1E-9F1C-F8EA-7C78E3B5C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2977" y="5870649"/>
              <a:ext cx="18021323" cy="7316707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8D24CBD-46AD-74B5-C562-4BE689887B90}"/>
              </a:ext>
            </a:extLst>
          </p:cNvPr>
          <p:cNvGrpSpPr/>
          <p:nvPr/>
        </p:nvGrpSpPr>
        <p:grpSpPr>
          <a:xfrm>
            <a:off x="7513691" y="1592355"/>
            <a:ext cx="2682070" cy="404214"/>
            <a:chOff x="14197519" y="3692366"/>
            <a:chExt cx="6357500" cy="95813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DE70741F-12A4-91F1-48E2-7BCB35FB2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97519" y="3750007"/>
              <a:ext cx="6357500" cy="900495"/>
            </a:xfrm>
            <a:prstGeom prst="rect">
              <a:avLst/>
            </a:prstGeom>
          </p:spPr>
        </p:pic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D1987E4-1EC4-28EC-3D2D-229455F00820}"/>
                </a:ext>
              </a:extLst>
            </p:cNvPr>
            <p:cNvCxnSpPr/>
            <p:nvPr/>
          </p:nvCxnSpPr>
          <p:spPr>
            <a:xfrm>
              <a:off x="15967882" y="3692366"/>
              <a:ext cx="0" cy="361019"/>
            </a:xfrm>
            <a:prstGeom prst="line">
              <a:avLst/>
            </a:prstGeom>
            <a:ln w="28575">
              <a:solidFill>
                <a:srgbClr val="D5D6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B55C1502-C451-45A6-3DA0-C8CD1122CE6C}"/>
                </a:ext>
              </a:extLst>
            </p:cNvPr>
            <p:cNvCxnSpPr/>
            <p:nvPr/>
          </p:nvCxnSpPr>
          <p:spPr>
            <a:xfrm>
              <a:off x="17742091" y="3692366"/>
              <a:ext cx="0" cy="361019"/>
            </a:xfrm>
            <a:prstGeom prst="line">
              <a:avLst/>
            </a:prstGeom>
            <a:ln w="28575">
              <a:solidFill>
                <a:srgbClr val="D5D6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C3349023-58B7-7B53-7DC7-B21EB6CDCA18}"/>
                </a:ext>
              </a:extLst>
            </p:cNvPr>
            <p:cNvSpPr/>
            <p:nvPr/>
          </p:nvSpPr>
          <p:spPr>
            <a:xfrm>
              <a:off x="15922321" y="3796372"/>
              <a:ext cx="1465175" cy="7587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81" b="1" dirty="0"/>
                <a:t>강수량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8A4FD74-A8BF-DFA4-895B-A19C5CFB7D2C}"/>
              </a:ext>
            </a:extLst>
          </p:cNvPr>
          <p:cNvSpPr txBox="1"/>
          <p:nvPr/>
        </p:nvSpPr>
        <p:spPr>
          <a:xfrm>
            <a:off x="1996239" y="952076"/>
            <a:ext cx="8244953" cy="87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 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2024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기상청 관측 사상 처음으로 대한민국 연평균 기온이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14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도를 넘어섰고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2023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경기도는 과거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대비 가장 추운 겨울을 맞이했습니다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기상청이 </a:t>
            </a:r>
            <a:r>
              <a:rPr lang="ko-KR" altLang="en-US" sz="84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기상자료개방포털을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통해 제공하는 전국 및 광역 별 기온 분석 수치에 의하면 경기도의 평균기온 또한 매년 상승하고 있습니다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 </a:t>
            </a:r>
          </a:p>
          <a:p>
            <a:pPr marL="144670" indent="-144670">
              <a:buFont typeface="Arial" panose="020B0604020202020204" pitchFamily="34" charset="0"/>
              <a:buChar char="•"/>
            </a:pP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기온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강수량을 관측하는 방재기상관측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(AWS)</a:t>
            </a: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은 자동화된 장비를 통해 기온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강수량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풍향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풍속 등 주요 기상 요소를 실시간으로 측정하는 시스템입니다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재해 위험 지역에 설치되어 기상재해에 대한 조기 경보와 신속한 대응을 지원하며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수집된 데이터는 기상 예보와 재난 예방에 활용됩니다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  <a:p>
            <a:pPr marL="144670" indent="-144670">
              <a:buFont typeface="Arial" panose="020B0604020202020204" pitchFamily="34" charset="0"/>
              <a:buChar char="•"/>
            </a:pPr>
            <a:r>
              <a:rPr lang="ko-KR" altLang="en-US" sz="844" dirty="0">
                <a:solidFill>
                  <a:srgbClr val="FF0000"/>
                </a:solidFill>
              </a:rPr>
              <a:t>김포와 평택의 온실가스 측정소에서 이산화탄소와 메탄 등 주요 온실가스를 실시간으로 측정하여</a:t>
            </a:r>
            <a:r>
              <a:rPr lang="en-US" altLang="ko-KR" sz="844" dirty="0">
                <a:solidFill>
                  <a:srgbClr val="FF0000"/>
                </a:solidFill>
              </a:rPr>
              <a:t>, </a:t>
            </a:r>
            <a:r>
              <a:rPr lang="ko-KR" altLang="en-US" sz="844" dirty="0">
                <a:solidFill>
                  <a:srgbClr val="FF0000"/>
                </a:solidFill>
              </a:rPr>
              <a:t>기후 변화의 흐름을 면밀히 관찰하고 있습니다</a:t>
            </a:r>
            <a:r>
              <a:rPr lang="en-US" altLang="ko-KR" sz="844" dirty="0">
                <a:solidFill>
                  <a:srgbClr val="FF0000"/>
                </a:solidFill>
              </a:rPr>
              <a:t>.</a:t>
            </a:r>
            <a:r>
              <a:rPr lang="en-US" altLang="ko-KR" sz="844" dirty="0"/>
              <a:t> </a:t>
            </a:r>
            <a:endParaRPr lang="ko-KR" altLang="en-US" sz="844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sz="844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E1DB9D-F3D1-9677-FEAB-66B081EC7B65}"/>
              </a:ext>
            </a:extLst>
          </p:cNvPr>
          <p:cNvSpPr txBox="1"/>
          <p:nvPr/>
        </p:nvSpPr>
        <p:spPr>
          <a:xfrm>
            <a:off x="7642441" y="6168894"/>
            <a:ext cx="2598751" cy="325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59" b="1" dirty="0">
                <a:solidFill>
                  <a:srgbClr val="FF0000"/>
                </a:solidFill>
                <a:latin typeface="+mn-ea"/>
              </a:rPr>
              <a:t>출처</a:t>
            </a:r>
            <a:r>
              <a:rPr lang="en-US" altLang="ko-KR" sz="759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759" b="1" dirty="0">
                <a:solidFill>
                  <a:srgbClr val="FF0000"/>
                </a:solidFill>
                <a:latin typeface="+mn-ea"/>
              </a:rPr>
              <a:t>기상청 </a:t>
            </a:r>
            <a:r>
              <a:rPr lang="ko-KR" altLang="en-US" sz="759" b="1" dirty="0" err="1">
                <a:solidFill>
                  <a:srgbClr val="FF0000"/>
                </a:solidFill>
                <a:latin typeface="+mn-ea"/>
              </a:rPr>
              <a:t>기상자료개방포털</a:t>
            </a:r>
            <a:r>
              <a:rPr lang="en-US" altLang="ko-KR" sz="759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ko-KR" altLang="en-US" sz="759" b="1" dirty="0">
                <a:solidFill>
                  <a:srgbClr val="FF0000"/>
                </a:solidFill>
                <a:latin typeface="+mn-ea"/>
              </a:rPr>
              <a:t>방재기상관측자료</a:t>
            </a:r>
            <a:r>
              <a:rPr lang="en-US" altLang="ko-KR" sz="759" b="1" dirty="0">
                <a:solidFill>
                  <a:srgbClr val="FF0000"/>
                </a:solidFill>
                <a:latin typeface="+mn-ea"/>
              </a:rPr>
              <a:t>AWS)</a:t>
            </a:r>
          </a:p>
          <a:p>
            <a:r>
              <a:rPr lang="ko-KR" altLang="en-US" sz="759" b="1" dirty="0">
                <a:solidFill>
                  <a:srgbClr val="FF0000"/>
                </a:solidFill>
                <a:latin typeface="+mn-ea"/>
              </a:rPr>
              <a:t>갱신주기 </a:t>
            </a:r>
            <a:r>
              <a:rPr lang="en-US" altLang="ko-KR" sz="759" b="1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759" b="1" dirty="0">
                <a:solidFill>
                  <a:srgbClr val="FF0000"/>
                </a:solidFill>
                <a:latin typeface="+mn-ea"/>
              </a:rPr>
              <a:t>일 단위</a:t>
            </a:r>
            <a:endParaRPr lang="en-US" altLang="ko-KR" sz="759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05E07D-5B6C-4DE0-C04C-72DC907C5243}"/>
              </a:ext>
            </a:extLst>
          </p:cNvPr>
          <p:cNvSpPr txBox="1"/>
          <p:nvPr/>
        </p:nvSpPr>
        <p:spPr>
          <a:xfrm>
            <a:off x="3713126" y="4572936"/>
            <a:ext cx="1575381" cy="209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>
                <a:hlinkClick r:id="rId7"/>
              </a:rPr>
              <a:t>Examples - Apache </a:t>
            </a:r>
            <a:r>
              <a:rPr lang="en-US" altLang="ko-KR" sz="759" dirty="0" err="1">
                <a:hlinkClick r:id="rId7"/>
              </a:rPr>
              <a:t>ECharts</a:t>
            </a:r>
            <a:endParaRPr lang="ko-KR" altLang="en-US" sz="759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AF3959-C28D-858B-863A-E91D1E49142F}"/>
              </a:ext>
            </a:extLst>
          </p:cNvPr>
          <p:cNvSpPr txBox="1"/>
          <p:nvPr/>
        </p:nvSpPr>
        <p:spPr>
          <a:xfrm>
            <a:off x="2164398" y="1706775"/>
            <a:ext cx="3985386" cy="585801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81" b="1" dirty="0"/>
              <a:t>지역선택 </a:t>
            </a:r>
            <a:r>
              <a:rPr lang="en-US" altLang="ko-KR" sz="1181" b="1" dirty="0"/>
              <a:t>: </a:t>
            </a:r>
            <a:r>
              <a:rPr lang="ko-KR" altLang="en-US" sz="1181" b="1" dirty="0"/>
              <a:t>경기도 전체</a:t>
            </a:r>
            <a:r>
              <a:rPr lang="en-US" altLang="ko-KR" sz="1181" b="1" dirty="0"/>
              <a:t>, </a:t>
            </a:r>
            <a:r>
              <a:rPr lang="ko-KR" altLang="en-US" sz="1181" b="1" dirty="0"/>
              <a:t>경기 남부</a:t>
            </a:r>
            <a:r>
              <a:rPr lang="en-US" altLang="ko-KR" sz="1181" b="1" dirty="0"/>
              <a:t>, </a:t>
            </a:r>
            <a:r>
              <a:rPr lang="ko-KR" altLang="en-US" sz="1181" b="1" dirty="0"/>
              <a:t>경기 북부</a:t>
            </a:r>
            <a:r>
              <a:rPr lang="en-US" altLang="ko-KR" sz="1181" b="1" dirty="0"/>
              <a:t>, </a:t>
            </a:r>
            <a:r>
              <a:rPr lang="ko-KR" altLang="en-US" sz="1181" b="1" dirty="0"/>
              <a:t>개별 시군</a:t>
            </a:r>
            <a:endParaRPr lang="en-US" altLang="ko-KR" sz="1181" b="1" dirty="0"/>
          </a:p>
          <a:p>
            <a:r>
              <a:rPr lang="en-US" altLang="ko-KR" sz="1013" dirty="0"/>
              <a:t>- </a:t>
            </a:r>
            <a:r>
              <a:rPr lang="ko-KR" altLang="en-US" sz="1013" dirty="0" err="1"/>
              <a:t>첫화면</a:t>
            </a:r>
            <a:r>
              <a:rPr lang="en-US" altLang="ko-KR" sz="1013" dirty="0"/>
              <a:t>: </a:t>
            </a:r>
            <a:r>
              <a:rPr lang="ko-KR" altLang="en-US" sz="1013" dirty="0"/>
              <a:t>경기도 전체</a:t>
            </a:r>
            <a:br>
              <a:rPr lang="en-US" altLang="ko-KR" sz="1013" dirty="0"/>
            </a:br>
            <a:r>
              <a:rPr lang="en-US" altLang="ko-KR" sz="1013" dirty="0"/>
              <a:t>- </a:t>
            </a:r>
            <a:r>
              <a:rPr lang="ko-KR" altLang="en-US" sz="1013" dirty="0"/>
              <a:t>하나의 시에 관측소가 여러 개인 경우 </a:t>
            </a:r>
            <a:r>
              <a:rPr lang="ko-KR" altLang="en-US" sz="1013" dirty="0">
                <a:solidFill>
                  <a:srgbClr val="FF0000"/>
                </a:solidFill>
              </a:rPr>
              <a:t>평균값</a:t>
            </a:r>
            <a:r>
              <a:rPr lang="ko-KR" altLang="en-US" sz="1013" dirty="0"/>
              <a:t>으로 사용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C4AFFDE-2371-5BE3-CBE6-DBE205F6BA9B}"/>
              </a:ext>
            </a:extLst>
          </p:cNvPr>
          <p:cNvSpPr txBox="1"/>
          <p:nvPr/>
        </p:nvSpPr>
        <p:spPr>
          <a:xfrm>
            <a:off x="4193952" y="2763866"/>
            <a:ext cx="2805576" cy="429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81" b="1" dirty="0"/>
              <a:t>기간선택 </a:t>
            </a:r>
            <a:r>
              <a:rPr lang="en-US" altLang="ko-KR" sz="1181" b="1" dirty="0"/>
              <a:t>: </a:t>
            </a:r>
            <a:r>
              <a:rPr lang="ko-KR" altLang="en-US" sz="1181" b="1" dirty="0"/>
              <a:t>달력표시</a:t>
            </a:r>
            <a:endParaRPr lang="en-US" altLang="ko-KR" sz="1181" b="1" dirty="0"/>
          </a:p>
          <a:p>
            <a:r>
              <a:rPr lang="en-US" altLang="ko-KR" sz="1013" dirty="0"/>
              <a:t>- </a:t>
            </a:r>
            <a:r>
              <a:rPr lang="ko-KR" altLang="en-US" sz="1013" dirty="0" err="1"/>
              <a:t>첫화면</a:t>
            </a:r>
            <a:r>
              <a:rPr lang="en-US" altLang="ko-KR" sz="1013" dirty="0"/>
              <a:t>: 2000</a:t>
            </a:r>
            <a:r>
              <a:rPr lang="ko-KR" altLang="en-US" sz="1013" dirty="0"/>
              <a:t>년 </a:t>
            </a:r>
            <a:r>
              <a:rPr lang="en-US" altLang="ko-KR" sz="1013" dirty="0"/>
              <a:t>1</a:t>
            </a:r>
            <a:r>
              <a:rPr lang="ko-KR" altLang="en-US" sz="1013" dirty="0"/>
              <a:t>월 </a:t>
            </a:r>
            <a:r>
              <a:rPr lang="en-US" altLang="ko-KR" sz="1013" dirty="0"/>
              <a:t>1</a:t>
            </a:r>
            <a:r>
              <a:rPr lang="ko-KR" altLang="en-US" sz="1013" dirty="0"/>
              <a:t>일</a:t>
            </a:r>
            <a:r>
              <a:rPr lang="en-US" altLang="ko-KR" sz="1013" dirty="0"/>
              <a:t>~2024</a:t>
            </a:r>
            <a:r>
              <a:rPr lang="ko-KR" altLang="en-US" sz="1013" dirty="0"/>
              <a:t>년 </a:t>
            </a:r>
            <a:r>
              <a:rPr lang="en-US" altLang="ko-KR" sz="1013" dirty="0"/>
              <a:t>12</a:t>
            </a:r>
            <a:r>
              <a:rPr lang="ko-KR" altLang="en-US" sz="1013" dirty="0"/>
              <a:t>월 </a:t>
            </a:r>
            <a:r>
              <a:rPr lang="en-US" altLang="ko-KR" sz="1013" dirty="0"/>
              <a:t>31</a:t>
            </a:r>
            <a:r>
              <a:rPr lang="ko-KR" altLang="en-US" sz="1013" dirty="0"/>
              <a:t>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486384-213B-7080-06B9-A10F0C23CAD4}"/>
              </a:ext>
            </a:extLst>
          </p:cNvPr>
          <p:cNvSpPr txBox="1"/>
          <p:nvPr/>
        </p:nvSpPr>
        <p:spPr>
          <a:xfrm>
            <a:off x="5028284" y="4457193"/>
            <a:ext cx="1292341" cy="274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81" b="1" dirty="0"/>
              <a:t>막대그래프 사용</a:t>
            </a:r>
            <a:endParaRPr lang="ko-KR" altLang="en-US" sz="1013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959E39-BBCD-416A-71AD-140C04C68811}"/>
              </a:ext>
            </a:extLst>
          </p:cNvPr>
          <p:cNvSpPr txBox="1"/>
          <p:nvPr/>
        </p:nvSpPr>
        <p:spPr>
          <a:xfrm>
            <a:off x="8288082" y="4361697"/>
            <a:ext cx="1850186" cy="4557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81" b="1" dirty="0"/>
              <a:t>특정 연도 커서 </a:t>
            </a:r>
            <a:r>
              <a:rPr lang="ko-KR" altLang="en-US" sz="1181" b="1" dirty="0" err="1"/>
              <a:t>갖다대면</a:t>
            </a:r>
            <a:endParaRPr lang="en-US" altLang="ko-KR" sz="1181" b="1" dirty="0"/>
          </a:p>
          <a:p>
            <a:r>
              <a:rPr lang="ko-KR" altLang="en-US" sz="1181" b="1" dirty="0"/>
              <a:t>수치 </a:t>
            </a:r>
            <a:r>
              <a:rPr lang="ko-KR" altLang="en-US" sz="1181" b="1" dirty="0" err="1"/>
              <a:t>라벨링</a:t>
            </a:r>
            <a:endParaRPr lang="ko-KR" altLang="en-US" sz="1013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87CE60-A07E-C6B6-7D05-724FAA8AD59B}"/>
              </a:ext>
            </a:extLst>
          </p:cNvPr>
          <p:cNvSpPr txBox="1"/>
          <p:nvPr/>
        </p:nvSpPr>
        <p:spPr>
          <a:xfrm>
            <a:off x="2131543" y="3655417"/>
            <a:ext cx="2302233" cy="4557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181" b="1" dirty="0"/>
              <a:t>범례 조절해서</a:t>
            </a:r>
            <a:endParaRPr lang="en-US" altLang="ko-KR" sz="1181" b="1" dirty="0"/>
          </a:p>
          <a:p>
            <a:r>
              <a:rPr lang="ko-KR" altLang="en-US" sz="1181" b="1" dirty="0"/>
              <a:t>막대그래프 과도하게 높지 않게</a:t>
            </a:r>
            <a:endParaRPr lang="ko-KR" altLang="en-US" sz="1013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CAD2EF-5A43-D2D8-1F43-52B2344FFB2A}"/>
              </a:ext>
            </a:extLst>
          </p:cNvPr>
          <p:cNvSpPr txBox="1"/>
          <p:nvPr/>
        </p:nvSpPr>
        <p:spPr>
          <a:xfrm>
            <a:off x="2140180" y="6116795"/>
            <a:ext cx="2220480" cy="4557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81" b="1" dirty="0">
                <a:solidFill>
                  <a:srgbClr val="7030A0"/>
                </a:solidFill>
              </a:rPr>
              <a:t>(0425 </a:t>
            </a:r>
            <a:r>
              <a:rPr lang="ko-KR" altLang="en-US" sz="1181" b="1" dirty="0">
                <a:solidFill>
                  <a:srgbClr val="7030A0"/>
                </a:solidFill>
              </a:rPr>
              <a:t>회의</a:t>
            </a:r>
            <a:r>
              <a:rPr lang="en-US" altLang="ko-KR" sz="1181" b="1" dirty="0">
                <a:solidFill>
                  <a:srgbClr val="7030A0"/>
                </a:solidFill>
              </a:rPr>
              <a:t>-</a:t>
            </a:r>
            <a:r>
              <a:rPr lang="ko-KR" altLang="en-US" sz="1181" b="1" dirty="0">
                <a:solidFill>
                  <a:srgbClr val="7030A0"/>
                </a:solidFill>
              </a:rPr>
              <a:t>논의사항</a:t>
            </a:r>
            <a:r>
              <a:rPr lang="en-US" altLang="ko-KR" sz="1181" b="1" dirty="0">
                <a:solidFill>
                  <a:srgbClr val="7030A0"/>
                </a:solidFill>
              </a:rPr>
              <a:t>)</a:t>
            </a:r>
          </a:p>
          <a:p>
            <a:r>
              <a:rPr lang="ko-KR" altLang="en-US" sz="1181" b="1" dirty="0">
                <a:solidFill>
                  <a:srgbClr val="7030A0"/>
                </a:solidFill>
              </a:rPr>
              <a:t>갱신주기 </a:t>
            </a:r>
            <a:r>
              <a:rPr lang="en-US" altLang="ko-KR" sz="1181" b="1" dirty="0">
                <a:solidFill>
                  <a:srgbClr val="7030A0"/>
                </a:solidFill>
              </a:rPr>
              <a:t>: </a:t>
            </a:r>
            <a:r>
              <a:rPr lang="ko-KR" altLang="en-US" sz="1181" b="1" dirty="0">
                <a:solidFill>
                  <a:srgbClr val="7030A0"/>
                </a:solidFill>
              </a:rPr>
              <a:t>일 단위 </a:t>
            </a:r>
            <a:r>
              <a:rPr lang="en-US" altLang="ko-KR" sz="1181" b="1" dirty="0">
                <a:solidFill>
                  <a:srgbClr val="7030A0"/>
                </a:solidFill>
              </a:rPr>
              <a:t>-&gt; </a:t>
            </a:r>
            <a:r>
              <a:rPr lang="ko-KR" altLang="en-US" sz="1181" b="1" dirty="0">
                <a:solidFill>
                  <a:srgbClr val="7030A0"/>
                </a:solidFill>
              </a:rPr>
              <a:t>년 단위</a:t>
            </a:r>
            <a:endParaRPr lang="ko-KR" altLang="en-US" sz="1013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7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45803-643B-67E3-94B2-3C21CB84D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56EB7B76-8AEB-1765-5172-FE775A980B94}"/>
              </a:ext>
            </a:extLst>
          </p:cNvPr>
          <p:cNvSpPr/>
          <p:nvPr/>
        </p:nvSpPr>
        <p:spPr>
          <a:xfrm>
            <a:off x="1830485" y="123711"/>
            <a:ext cx="8531031" cy="303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포털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-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특성안내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경기도 기후변화 현황</a:t>
            </a: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10DA6856-CD42-1CD4-7136-B0A177975C5B}"/>
              </a:ext>
            </a:extLst>
          </p:cNvPr>
          <p:cNvSpPr/>
          <p:nvPr/>
        </p:nvSpPr>
        <p:spPr>
          <a:xfrm>
            <a:off x="1830485" y="587281"/>
            <a:ext cx="8531031" cy="5982551"/>
          </a:xfrm>
          <a:prstGeom prst="roundRect">
            <a:avLst>
              <a:gd name="adj" fmla="val 2177"/>
            </a:avLst>
          </a:prstGeom>
          <a:solidFill>
            <a:srgbClr val="D5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1C5CE7-8EFC-E24C-4E57-B7962489855F}"/>
              </a:ext>
            </a:extLst>
          </p:cNvPr>
          <p:cNvSpPr txBox="1"/>
          <p:nvPr/>
        </p:nvSpPr>
        <p:spPr>
          <a:xfrm>
            <a:off x="1996239" y="714070"/>
            <a:ext cx="2504577" cy="274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81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경기도 기후변화 현황 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E6C83BB-2F33-244A-EFC9-C758E892A779}"/>
              </a:ext>
            </a:extLst>
          </p:cNvPr>
          <p:cNvSpPr/>
          <p:nvPr/>
        </p:nvSpPr>
        <p:spPr>
          <a:xfrm>
            <a:off x="1996239" y="1907214"/>
            <a:ext cx="8244953" cy="4467221"/>
          </a:xfrm>
          <a:prstGeom prst="roundRect">
            <a:avLst>
              <a:gd name="adj" fmla="val 2063"/>
            </a:avLst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9" dirty="0" err="1"/>
              <a:t>ㅌ</a:t>
            </a:r>
            <a:r>
              <a:rPr lang="en-US" altLang="ko-KR" sz="759" dirty="0"/>
              <a:t>`</a:t>
            </a:r>
            <a:r>
              <a:rPr lang="ko-KR" altLang="en-US" sz="759" dirty="0"/>
              <a:t>방재기상관측</a:t>
            </a:r>
            <a:r>
              <a:rPr lang="en-US" altLang="ko-KR" sz="759" dirty="0"/>
              <a:t>(AWS)**</a:t>
            </a:r>
            <a:r>
              <a:rPr lang="ko-KR" altLang="en-US" sz="759" dirty="0"/>
              <a:t>은 자동화된 장비를 통해 기온</a:t>
            </a:r>
            <a:r>
              <a:rPr lang="en-US" altLang="ko-KR" sz="759" dirty="0"/>
              <a:t>, </a:t>
            </a:r>
            <a:r>
              <a:rPr lang="ko-KR" altLang="en-US" sz="759" dirty="0"/>
              <a:t>강수량</a:t>
            </a:r>
            <a:r>
              <a:rPr lang="en-US" altLang="ko-KR" sz="759" dirty="0"/>
              <a:t>, </a:t>
            </a:r>
            <a:r>
              <a:rPr lang="ko-KR" altLang="en-US" sz="759" dirty="0"/>
              <a:t>풍향</a:t>
            </a:r>
            <a:r>
              <a:rPr lang="en-US" altLang="ko-KR" sz="759" dirty="0"/>
              <a:t>·</a:t>
            </a:r>
            <a:r>
              <a:rPr lang="ko-KR" altLang="en-US" sz="759" dirty="0"/>
              <a:t>풍속 등 주요 기상 요소를 실시간으로 측정하는 시스템입니다</a:t>
            </a:r>
            <a:r>
              <a:rPr lang="en-US" altLang="ko-KR" sz="759" dirty="0"/>
              <a:t>. </a:t>
            </a:r>
            <a:r>
              <a:rPr lang="ko-KR" altLang="en-US" sz="759" dirty="0"/>
              <a:t>재해 위험 지역에 설치되어 기상재해에 대한 조기 경보와 신속한 대응을 지원하며</a:t>
            </a:r>
            <a:r>
              <a:rPr lang="en-US" altLang="ko-KR" sz="759" dirty="0"/>
              <a:t>, </a:t>
            </a:r>
            <a:r>
              <a:rPr lang="ko-KR" altLang="en-US" sz="759" dirty="0"/>
              <a:t>수집된 데이터는 기상 예보 및 재난 예방에 활용됩니다</a:t>
            </a:r>
            <a:r>
              <a:rPr lang="en-US" altLang="ko-KR" sz="759" dirty="0"/>
              <a:t>.</a:t>
            </a:r>
            <a:endParaRPr lang="ko-KR" altLang="en-US" sz="759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2DB14D-0213-A8A8-2865-B19685180621}"/>
              </a:ext>
            </a:extLst>
          </p:cNvPr>
          <p:cNvSpPr txBox="1"/>
          <p:nvPr/>
        </p:nvSpPr>
        <p:spPr>
          <a:xfrm>
            <a:off x="7769224" y="1827185"/>
            <a:ext cx="47788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13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F414CA-F7E4-2867-E7CB-769DBB5AC605}"/>
              </a:ext>
            </a:extLst>
          </p:cNvPr>
          <p:cNvSpPr txBox="1"/>
          <p:nvPr/>
        </p:nvSpPr>
        <p:spPr>
          <a:xfrm>
            <a:off x="8422272" y="1824579"/>
            <a:ext cx="477885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13" b="1" dirty="0">
                <a:solidFill>
                  <a:srgbClr val="004A8D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강수량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3062D-DC29-1766-5F05-E4F6746A5F55}"/>
              </a:ext>
            </a:extLst>
          </p:cNvPr>
          <p:cNvSpPr txBox="1"/>
          <p:nvPr/>
        </p:nvSpPr>
        <p:spPr>
          <a:xfrm>
            <a:off x="9065912" y="1828276"/>
            <a:ext cx="1168172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13" dirty="0">
                <a:solidFill>
                  <a:schemeClr val="bg1">
                    <a:lumMod val="6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이산화탄소 농도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BC03323-A650-9C2B-070E-DD21C2C9DCD3}"/>
              </a:ext>
            </a:extLst>
          </p:cNvPr>
          <p:cNvCxnSpPr/>
          <p:nvPr/>
        </p:nvCxnSpPr>
        <p:spPr>
          <a:xfrm>
            <a:off x="8256517" y="1841306"/>
            <a:ext cx="0" cy="152305"/>
          </a:xfrm>
          <a:prstGeom prst="line">
            <a:avLst/>
          </a:prstGeom>
          <a:ln w="28575">
            <a:solidFill>
              <a:srgbClr val="D5D6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C90ACD5-E185-E272-6CF6-4249FF4DEC81}"/>
              </a:ext>
            </a:extLst>
          </p:cNvPr>
          <p:cNvCxnSpPr/>
          <p:nvPr/>
        </p:nvCxnSpPr>
        <p:spPr>
          <a:xfrm>
            <a:off x="9005012" y="1841306"/>
            <a:ext cx="0" cy="152305"/>
          </a:xfrm>
          <a:prstGeom prst="line">
            <a:avLst/>
          </a:prstGeom>
          <a:ln w="28575">
            <a:solidFill>
              <a:srgbClr val="D5D6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DDD0F8F1-394E-A42C-2235-ECB62F8E675C}"/>
              </a:ext>
            </a:extLst>
          </p:cNvPr>
          <p:cNvSpPr/>
          <p:nvPr/>
        </p:nvSpPr>
        <p:spPr>
          <a:xfrm>
            <a:off x="2131543" y="2097711"/>
            <a:ext cx="7982981" cy="3844833"/>
          </a:xfrm>
          <a:prstGeom prst="roundRect">
            <a:avLst>
              <a:gd name="adj" fmla="val 995"/>
            </a:avLst>
          </a:prstGeom>
          <a:noFill/>
          <a:ln>
            <a:solidFill>
              <a:srgbClr val="D5D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DA5BD3-3A20-7391-458D-02E029962408}"/>
              </a:ext>
            </a:extLst>
          </p:cNvPr>
          <p:cNvGrpSpPr/>
          <p:nvPr/>
        </p:nvGrpSpPr>
        <p:grpSpPr>
          <a:xfrm>
            <a:off x="7559122" y="1758162"/>
            <a:ext cx="2682070" cy="404214"/>
            <a:chOff x="14197519" y="3692366"/>
            <a:chExt cx="6357500" cy="958136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E98CFCB-0A05-FD7C-FD66-20DC71B4F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97519" y="3750007"/>
              <a:ext cx="6357500" cy="900495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AC795CB-87F6-FD1A-D3AC-388B817E573E}"/>
                </a:ext>
              </a:extLst>
            </p:cNvPr>
            <p:cNvCxnSpPr/>
            <p:nvPr/>
          </p:nvCxnSpPr>
          <p:spPr>
            <a:xfrm>
              <a:off x="15967882" y="3692366"/>
              <a:ext cx="0" cy="361019"/>
            </a:xfrm>
            <a:prstGeom prst="line">
              <a:avLst/>
            </a:prstGeom>
            <a:ln w="28575">
              <a:solidFill>
                <a:srgbClr val="D5D6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D1C33CDA-F45B-441A-A7F1-63576666EA0A}"/>
                </a:ext>
              </a:extLst>
            </p:cNvPr>
            <p:cNvCxnSpPr/>
            <p:nvPr/>
          </p:nvCxnSpPr>
          <p:spPr>
            <a:xfrm>
              <a:off x="17742091" y="3692366"/>
              <a:ext cx="0" cy="361019"/>
            </a:xfrm>
            <a:prstGeom prst="line">
              <a:avLst/>
            </a:prstGeom>
            <a:ln w="28575">
              <a:solidFill>
                <a:srgbClr val="D5D6E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6ADA171C-434C-4D27-8F9E-F7CD3456C2DC}"/>
                </a:ext>
              </a:extLst>
            </p:cNvPr>
            <p:cNvSpPr/>
            <p:nvPr/>
          </p:nvSpPr>
          <p:spPr>
            <a:xfrm>
              <a:off x="17678329" y="3796372"/>
              <a:ext cx="2667277" cy="7587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81" b="1"/>
                <a:t>이산화탄소</a:t>
              </a:r>
              <a:endParaRPr lang="ko-KR" altLang="en-US" sz="1181" b="1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1A57AF0-A2F8-4658-A251-DDB56FCD63B8}"/>
              </a:ext>
            </a:extLst>
          </p:cNvPr>
          <p:cNvSpPr txBox="1"/>
          <p:nvPr/>
        </p:nvSpPr>
        <p:spPr>
          <a:xfrm>
            <a:off x="1996239" y="952076"/>
            <a:ext cx="8244953" cy="871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 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2024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기상청 관측 사상 처음으로 대한민국 연평균 기온이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14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도를 넘어섰고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2023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경기도는 과거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대비 가장 추운 겨울을 맞이했습니다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기상청이 </a:t>
            </a:r>
            <a:r>
              <a:rPr lang="ko-KR" altLang="en-US" sz="84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기상자료개방포털을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통해 제공하는 전국 및 광역 별 기온 분석 수치에 의하면 경기도의 평균기온 또한 매년 상승하고 있습니다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 </a:t>
            </a:r>
          </a:p>
          <a:p>
            <a:pPr marL="144670" indent="-144670">
              <a:buFont typeface="Arial" panose="020B0604020202020204" pitchFamily="34" charset="0"/>
              <a:buChar char="•"/>
            </a:pP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기온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강수량을 관측하는 방재기상관측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(AWS)</a:t>
            </a: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은 자동화된 장비를 통해 기온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강수량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풍향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풍속 등 주요 기상 요소를 실시간으로 측정하는 시스템입니다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재해 위험 지역에 설치되어 기상재해에 대한 조기 경보와 신속한 대응을 지원하며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수집된 데이터는 기상 예보와 재난 예방에 활용됩니다</a:t>
            </a:r>
            <a:r>
              <a:rPr lang="en-US" altLang="ko-KR" sz="844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</a:p>
          <a:p>
            <a:pPr marL="144670" indent="-144670">
              <a:buFont typeface="Arial" panose="020B0604020202020204" pitchFamily="34" charset="0"/>
              <a:buChar char="•"/>
            </a:pPr>
            <a:r>
              <a:rPr lang="ko-KR" altLang="en-US" sz="844" dirty="0">
                <a:solidFill>
                  <a:srgbClr val="FF0000"/>
                </a:solidFill>
              </a:rPr>
              <a:t>김포와 평택의 온실가스 측정소에서 이산화탄소와 메탄 등 주요 온실가스를 실시간으로 측정하여</a:t>
            </a:r>
            <a:r>
              <a:rPr lang="en-US" altLang="ko-KR" sz="844" dirty="0">
                <a:solidFill>
                  <a:srgbClr val="FF0000"/>
                </a:solidFill>
              </a:rPr>
              <a:t>, </a:t>
            </a:r>
            <a:r>
              <a:rPr lang="ko-KR" altLang="en-US" sz="844" dirty="0">
                <a:solidFill>
                  <a:srgbClr val="FF0000"/>
                </a:solidFill>
              </a:rPr>
              <a:t>기후 변화의 흐름을 면밀히 관찰하고 있습니다</a:t>
            </a:r>
            <a:r>
              <a:rPr lang="en-US" altLang="ko-KR" sz="844" dirty="0">
                <a:solidFill>
                  <a:srgbClr val="FF0000"/>
                </a:solidFill>
              </a:rPr>
              <a:t>.</a:t>
            </a:r>
            <a:r>
              <a:rPr lang="en-US" altLang="ko-KR" sz="844" dirty="0"/>
              <a:t> </a:t>
            </a:r>
            <a:endParaRPr lang="ko-KR" altLang="en-US" sz="844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endParaRPr lang="ko-KR" altLang="en-US" sz="844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949F9F90-C815-2B43-4FF4-EAA4979E520F}"/>
              </a:ext>
            </a:extLst>
          </p:cNvPr>
          <p:cNvGrpSpPr/>
          <p:nvPr/>
        </p:nvGrpSpPr>
        <p:grpSpPr>
          <a:xfrm>
            <a:off x="2859703" y="3082528"/>
            <a:ext cx="783580" cy="847079"/>
            <a:chOff x="2657474" y="5718817"/>
            <a:chExt cx="1857375" cy="2007892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E252ADE2-5E62-1537-8859-BDD846182D9A}"/>
                </a:ext>
              </a:extLst>
            </p:cNvPr>
            <p:cNvSpPr/>
            <p:nvPr/>
          </p:nvSpPr>
          <p:spPr>
            <a:xfrm>
              <a:off x="2657474" y="5718817"/>
              <a:ext cx="1857375" cy="20078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pic>
          <p:nvPicPr>
            <p:cNvPr id="44" name="그림 43" descr="야외, 자동차, 하늘, 육상 차량이(가) 표시된 사진&#10;&#10;자동 생성된 설명">
              <a:extLst>
                <a:ext uri="{FF2B5EF4-FFF2-40B4-BE49-F238E27FC236}">
                  <a16:creationId xmlns:a16="http://schemas.microsoft.com/office/drawing/2014/main" id="{D7F1CEAD-882F-D1DD-1CB9-A6BD2CC70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8892" y="5897412"/>
              <a:ext cx="1549600" cy="1030958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8A3A0A9-C987-55A6-2458-B84878A392E6}"/>
                </a:ext>
              </a:extLst>
            </p:cNvPr>
            <p:cNvSpPr txBox="1"/>
            <p:nvPr/>
          </p:nvSpPr>
          <p:spPr>
            <a:xfrm>
              <a:off x="2818891" y="7045488"/>
              <a:ext cx="1623083" cy="680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22" dirty="0">
                  <a:solidFill>
                    <a:srgbClr val="333333"/>
                  </a:solidFill>
                  <a:latin typeface="NBG"/>
                </a:rPr>
                <a:t>평택시 </a:t>
              </a:r>
              <a:r>
                <a:rPr lang="ko-KR" altLang="en-US" sz="422" dirty="0" err="1">
                  <a:solidFill>
                    <a:srgbClr val="333333"/>
                  </a:solidFill>
                  <a:latin typeface="NBG"/>
                </a:rPr>
                <a:t>안중읍</a:t>
              </a:r>
              <a:r>
                <a:rPr lang="ko-KR" altLang="en-US" sz="422" dirty="0">
                  <a:solidFill>
                    <a:srgbClr val="333333"/>
                  </a:solidFill>
                  <a:latin typeface="NBG"/>
                </a:rPr>
                <a:t> </a:t>
              </a:r>
              <a:r>
                <a:rPr lang="ko-KR" altLang="en-US" sz="422" dirty="0" err="1">
                  <a:solidFill>
                    <a:srgbClr val="333333"/>
                  </a:solidFill>
                  <a:latin typeface="NBG"/>
                </a:rPr>
                <a:t>안현로</a:t>
              </a:r>
              <a:r>
                <a:rPr lang="ko-KR" altLang="en-US" sz="422" dirty="0">
                  <a:solidFill>
                    <a:srgbClr val="333333"/>
                  </a:solidFill>
                  <a:latin typeface="NBG"/>
                </a:rPr>
                <a:t> </a:t>
              </a:r>
              <a:r>
                <a:rPr lang="en-US" altLang="ko-KR" sz="422" dirty="0">
                  <a:solidFill>
                    <a:srgbClr val="333333"/>
                  </a:solidFill>
                  <a:latin typeface="NBG"/>
                </a:rPr>
                <a:t>400(</a:t>
              </a:r>
              <a:r>
                <a:rPr lang="ko-KR" altLang="en-US" sz="422" dirty="0" err="1">
                  <a:solidFill>
                    <a:srgbClr val="333333"/>
                  </a:solidFill>
                  <a:latin typeface="NBG"/>
                </a:rPr>
                <a:t>안중읍행정복지센터</a:t>
              </a:r>
              <a:r>
                <a:rPr lang="en-US" altLang="ko-KR" sz="422" dirty="0">
                  <a:solidFill>
                    <a:srgbClr val="333333"/>
                  </a:solidFill>
                  <a:latin typeface="NBG"/>
                </a:rPr>
                <a:t>)</a:t>
              </a:r>
              <a:endParaRPr lang="ko-KR" altLang="en-US" sz="422" dirty="0"/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CC68DA6-6CC9-BF89-B0D7-6305D491F585}"/>
              </a:ext>
            </a:extLst>
          </p:cNvPr>
          <p:cNvGrpSpPr/>
          <p:nvPr/>
        </p:nvGrpSpPr>
        <p:grpSpPr>
          <a:xfrm>
            <a:off x="2942146" y="4822182"/>
            <a:ext cx="783580" cy="847079"/>
            <a:chOff x="2633861" y="8180559"/>
            <a:chExt cx="1857375" cy="2007892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7600E93A-2376-D012-84C0-A05AE50DEFB6}"/>
                </a:ext>
              </a:extLst>
            </p:cNvPr>
            <p:cNvSpPr/>
            <p:nvPr/>
          </p:nvSpPr>
          <p:spPr>
            <a:xfrm>
              <a:off x="2633861" y="8180559"/>
              <a:ext cx="1857375" cy="200789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59"/>
            </a:p>
          </p:txBody>
        </p:sp>
        <p:pic>
          <p:nvPicPr>
            <p:cNvPr id="48" name="그림 47" descr="건물, 야외, 하늘, 상업용 건물이(가) 표시된 사진&#10;&#10;자동 생성된 설명">
              <a:extLst>
                <a:ext uri="{FF2B5EF4-FFF2-40B4-BE49-F238E27FC236}">
                  <a16:creationId xmlns:a16="http://schemas.microsoft.com/office/drawing/2014/main" id="{DD570D67-5CAB-C315-81D3-D32DCD100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2150" y="8369347"/>
              <a:ext cx="1562175" cy="921476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C7B83B0-6A0B-3E06-FBE2-4A4BCDA45E07}"/>
                </a:ext>
              </a:extLst>
            </p:cNvPr>
            <p:cNvSpPr txBox="1"/>
            <p:nvPr/>
          </p:nvSpPr>
          <p:spPr>
            <a:xfrm>
              <a:off x="2745408" y="9454980"/>
              <a:ext cx="1623083" cy="680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22" dirty="0">
                  <a:solidFill>
                    <a:srgbClr val="333333"/>
                  </a:solidFill>
                  <a:latin typeface="NBG"/>
                </a:rPr>
                <a:t>김포시 </a:t>
              </a:r>
              <a:r>
                <a:rPr lang="ko-KR" altLang="en-US" sz="422" dirty="0" err="1">
                  <a:solidFill>
                    <a:srgbClr val="333333"/>
                  </a:solidFill>
                  <a:latin typeface="NBG"/>
                </a:rPr>
                <a:t>월곶면</a:t>
              </a:r>
              <a:r>
                <a:rPr lang="ko-KR" altLang="en-US" sz="422" dirty="0">
                  <a:solidFill>
                    <a:srgbClr val="333333"/>
                  </a:solidFill>
                  <a:latin typeface="NBG"/>
                </a:rPr>
                <a:t> </a:t>
              </a:r>
              <a:r>
                <a:rPr lang="ko-KR" altLang="en-US" sz="422" dirty="0" err="1">
                  <a:solidFill>
                    <a:srgbClr val="333333"/>
                  </a:solidFill>
                  <a:latin typeface="NBG"/>
                </a:rPr>
                <a:t>군하로</a:t>
              </a:r>
              <a:r>
                <a:rPr lang="ko-KR" altLang="en-US" sz="422" dirty="0">
                  <a:solidFill>
                    <a:srgbClr val="333333"/>
                  </a:solidFill>
                  <a:latin typeface="NBG"/>
                </a:rPr>
                <a:t> </a:t>
              </a:r>
              <a:r>
                <a:rPr lang="en-US" altLang="ko-KR" sz="422" dirty="0">
                  <a:solidFill>
                    <a:srgbClr val="333333"/>
                  </a:solidFill>
                  <a:latin typeface="NBG"/>
                </a:rPr>
                <a:t>263(</a:t>
              </a:r>
              <a:r>
                <a:rPr lang="ko-KR" altLang="en-US" sz="422" dirty="0" err="1">
                  <a:solidFill>
                    <a:srgbClr val="333333"/>
                  </a:solidFill>
                  <a:latin typeface="NBG"/>
                </a:rPr>
                <a:t>월곶면행정복지센터</a:t>
              </a:r>
              <a:r>
                <a:rPr lang="en-US" altLang="ko-KR" sz="422" dirty="0">
                  <a:solidFill>
                    <a:srgbClr val="333333"/>
                  </a:solidFill>
                  <a:latin typeface="NBG"/>
                </a:rPr>
                <a:t>)</a:t>
              </a:r>
              <a:endParaRPr lang="ko-KR" altLang="en-US" sz="422" dirty="0"/>
            </a:p>
          </p:txBody>
        </p:sp>
      </p:grpSp>
      <p:pic>
        <p:nvPicPr>
          <p:cNvPr id="50" name="Picture 2" descr="경기도지도, 경기도, 지도, 한국, 한국지리, 사진,이미지,일러스트,캘리그라피 - pepper83작가">
            <a:extLst>
              <a:ext uri="{FF2B5EF4-FFF2-40B4-BE49-F238E27FC236}">
                <a16:creationId xmlns:a16="http://schemas.microsoft.com/office/drawing/2014/main" id="{ED227663-B048-FE2E-5CB1-9AA2F1624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450" y="3004718"/>
            <a:ext cx="2339942" cy="233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D17750D-D6A4-3F28-0381-4A052B021BD3}"/>
              </a:ext>
            </a:extLst>
          </p:cNvPr>
          <p:cNvCxnSpPr>
            <a:cxnSpLocks/>
          </p:cNvCxnSpPr>
          <p:nvPr/>
        </p:nvCxnSpPr>
        <p:spPr>
          <a:xfrm>
            <a:off x="3643283" y="3570039"/>
            <a:ext cx="430316" cy="380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4A2E75DA-9BB0-C19C-4C1D-E1BB43368083}"/>
              </a:ext>
            </a:extLst>
          </p:cNvPr>
          <p:cNvCxnSpPr>
            <a:cxnSpLocks/>
          </p:cNvCxnSpPr>
          <p:nvPr/>
        </p:nvCxnSpPr>
        <p:spPr>
          <a:xfrm flipV="1">
            <a:off x="3725726" y="5170668"/>
            <a:ext cx="695747" cy="173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53141BB5-AB20-BD58-9ADC-2712235EA86B}"/>
              </a:ext>
            </a:extLst>
          </p:cNvPr>
          <p:cNvSpPr txBox="1"/>
          <p:nvPr/>
        </p:nvSpPr>
        <p:spPr>
          <a:xfrm>
            <a:off x="2286295" y="2672033"/>
            <a:ext cx="2772359" cy="44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59" dirty="0"/>
              <a:t>참고</a:t>
            </a:r>
            <a:r>
              <a:rPr lang="en-US" altLang="ko-KR" sz="759" dirty="0"/>
              <a:t>(</a:t>
            </a:r>
            <a:r>
              <a:rPr lang="ko-KR" altLang="en-US" sz="759" dirty="0"/>
              <a:t>서울특별시 보건환경연구원</a:t>
            </a:r>
            <a:r>
              <a:rPr lang="en-US" altLang="ko-KR" sz="759" dirty="0"/>
              <a:t>-</a:t>
            </a:r>
            <a:r>
              <a:rPr lang="ko-KR" altLang="en-US" sz="759" dirty="0"/>
              <a:t>온실가스 모니터링현황</a:t>
            </a:r>
            <a:r>
              <a:rPr lang="en-US" altLang="ko-KR" sz="759" dirty="0"/>
              <a:t>)</a:t>
            </a:r>
          </a:p>
          <a:p>
            <a:r>
              <a:rPr lang="en-US" altLang="ko-KR" sz="759" dirty="0">
                <a:hlinkClick r:id="rId7"/>
              </a:rPr>
              <a:t>https://sihe.seoul.go.kr/datas/ghg-monitoring-status</a:t>
            </a:r>
            <a:endParaRPr lang="en-US" altLang="ko-KR" sz="759" dirty="0"/>
          </a:p>
          <a:p>
            <a:endParaRPr lang="ko-KR" altLang="en-US" sz="759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1C825085-95B2-DD5A-6FFA-32CCA7043E38}"/>
              </a:ext>
            </a:extLst>
          </p:cNvPr>
          <p:cNvSpPr/>
          <p:nvPr/>
        </p:nvSpPr>
        <p:spPr>
          <a:xfrm>
            <a:off x="2859703" y="2235755"/>
            <a:ext cx="3537191" cy="33288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9" dirty="0">
                <a:solidFill>
                  <a:schemeClr val="tx1">
                    <a:lumMod val="95000"/>
                    <a:lumOff val="5000"/>
                  </a:schemeClr>
                </a:solidFill>
              </a:rPr>
              <a:t>경기도 온실가스</a:t>
            </a:r>
            <a:r>
              <a:rPr lang="en-US" altLang="ko-KR" sz="759" dirty="0">
                <a:solidFill>
                  <a:schemeClr val="tx1">
                    <a:lumMod val="95000"/>
                    <a:lumOff val="5000"/>
                  </a:schemeClr>
                </a:solidFill>
              </a:rPr>
              <a:t>(CO</a:t>
            </a:r>
            <a:r>
              <a:rPr lang="en-US" altLang="ko-KR" sz="759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2</a:t>
            </a:r>
            <a:r>
              <a:rPr lang="en-US" altLang="ko-KR" sz="759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CH</a:t>
            </a:r>
            <a:r>
              <a:rPr lang="en-US" altLang="ko-KR" sz="759" baseline="-25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r>
              <a:rPr lang="en-US" altLang="ko-KR" sz="759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 </a:t>
            </a:r>
            <a:r>
              <a:rPr lang="ko-KR" altLang="en-US" sz="759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측정망</a:t>
            </a:r>
            <a:r>
              <a:rPr lang="ko-KR" altLang="en-US" sz="759" dirty="0">
                <a:solidFill>
                  <a:schemeClr val="tx1">
                    <a:lumMod val="95000"/>
                    <a:lumOff val="5000"/>
                  </a:schemeClr>
                </a:solidFill>
              </a:rPr>
              <a:t> 위치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E3FCC6C-43EA-0849-36A0-8C02571D17D8}"/>
              </a:ext>
            </a:extLst>
          </p:cNvPr>
          <p:cNvSpPr txBox="1"/>
          <p:nvPr/>
        </p:nvSpPr>
        <p:spPr>
          <a:xfrm>
            <a:off x="7096650" y="2201636"/>
            <a:ext cx="2956259" cy="67646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ko-KR" altLang="en-US" sz="759" dirty="0"/>
              <a:t>참고</a:t>
            </a:r>
            <a:r>
              <a:rPr lang="en-US" altLang="ko-KR" sz="759" dirty="0"/>
              <a:t>(</a:t>
            </a:r>
            <a:r>
              <a:rPr lang="ko-KR" altLang="en-US" sz="759" dirty="0"/>
              <a:t>경기도 대기환경정보서비스</a:t>
            </a:r>
            <a:r>
              <a:rPr lang="en-US" altLang="ko-KR" sz="759" dirty="0"/>
              <a:t>)</a:t>
            </a:r>
          </a:p>
          <a:p>
            <a:r>
              <a:rPr lang="en-US" altLang="ko-KR" sz="759" dirty="0">
                <a:hlinkClick r:id="rId8"/>
              </a:rPr>
              <a:t>https://air.gg.go.kr/</a:t>
            </a:r>
            <a:endParaRPr lang="en-US" altLang="ko-KR" sz="759" dirty="0"/>
          </a:p>
          <a:p>
            <a:endParaRPr lang="en-US" altLang="ko-KR" sz="759" dirty="0"/>
          </a:p>
          <a:p>
            <a:r>
              <a:rPr lang="en-US" altLang="ko-KR" sz="759" dirty="0"/>
              <a:t>+</a:t>
            </a:r>
            <a:r>
              <a:rPr lang="ko-KR" altLang="en-US" sz="759" dirty="0"/>
              <a:t>지점별 자료 조회</a:t>
            </a:r>
            <a:endParaRPr lang="en-US" altLang="ko-KR" sz="759" dirty="0"/>
          </a:p>
          <a:p>
            <a:r>
              <a:rPr lang="en-US" altLang="ko-KR" sz="759" dirty="0">
                <a:hlinkClick r:id="rId9"/>
              </a:rPr>
              <a:t>https://air.gg.go.kr/default/esData.do?mCode=A010010000</a:t>
            </a:r>
            <a:endParaRPr lang="en-US" altLang="ko-KR" sz="759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BCB09AE-3FBE-C6A2-F85E-A4EAEDF71ABE}"/>
              </a:ext>
            </a:extLst>
          </p:cNvPr>
          <p:cNvSpPr txBox="1"/>
          <p:nvPr/>
        </p:nvSpPr>
        <p:spPr>
          <a:xfrm>
            <a:off x="6337232" y="5763097"/>
            <a:ext cx="393752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75" dirty="0">
                <a:solidFill>
                  <a:srgbClr val="FF0000"/>
                </a:solidFill>
              </a:rPr>
              <a:t>※ </a:t>
            </a:r>
            <a:r>
              <a:rPr lang="ko-KR" altLang="en-US" sz="675" dirty="0">
                <a:solidFill>
                  <a:srgbClr val="FF0000"/>
                </a:solidFill>
              </a:rPr>
              <a:t>해당자료는 가공 및 보정이 안된 실시간 데이터 이므로</a:t>
            </a:r>
            <a:r>
              <a:rPr lang="en-US" altLang="ko-KR" sz="675" dirty="0">
                <a:solidFill>
                  <a:srgbClr val="FF0000"/>
                </a:solidFill>
              </a:rPr>
              <a:t>, </a:t>
            </a:r>
            <a:r>
              <a:rPr lang="ko-KR" altLang="en-US" sz="675" dirty="0">
                <a:solidFill>
                  <a:srgbClr val="FF0000"/>
                </a:solidFill>
              </a:rPr>
              <a:t>과거 누적데이터는 제공하고 있지 않음</a:t>
            </a:r>
            <a:r>
              <a:rPr lang="en-US" altLang="ko-KR" sz="675" dirty="0">
                <a:solidFill>
                  <a:srgbClr val="FF0000"/>
                </a:solidFill>
              </a:rPr>
              <a:t>. </a:t>
            </a:r>
            <a:endParaRPr lang="ko-KR" altLang="en-US" sz="675" dirty="0">
              <a:solidFill>
                <a:srgbClr val="FF0000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91C01C2-CC63-6250-4708-FB27EBA90092}"/>
              </a:ext>
            </a:extLst>
          </p:cNvPr>
          <p:cNvGrpSpPr/>
          <p:nvPr/>
        </p:nvGrpSpPr>
        <p:grpSpPr>
          <a:xfrm>
            <a:off x="6940959" y="3189283"/>
            <a:ext cx="2715391" cy="2236523"/>
            <a:chOff x="12839936" y="7559783"/>
            <a:chExt cx="6436482" cy="5301387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450861C-7C3E-EABE-4493-D508ED3097A4}"/>
                </a:ext>
              </a:extLst>
            </p:cNvPr>
            <p:cNvGrpSpPr/>
            <p:nvPr/>
          </p:nvGrpSpPr>
          <p:grpSpPr>
            <a:xfrm>
              <a:off x="12839936" y="7559783"/>
              <a:ext cx="6192114" cy="2650203"/>
              <a:chOff x="12839936" y="6988999"/>
              <a:chExt cx="6192114" cy="2650203"/>
            </a:xfrm>
          </p:grpSpPr>
          <p:pic>
            <p:nvPicPr>
              <p:cNvPr id="59" name="그림 58" descr="텍스트, 폰트, 스크린샷, 라인이(가) 표시된 사진&#10;&#10;자동 생성된 설명">
                <a:extLst>
                  <a:ext uri="{FF2B5EF4-FFF2-40B4-BE49-F238E27FC236}">
                    <a16:creationId xmlns:a16="http://schemas.microsoft.com/office/drawing/2014/main" id="{36684906-5EA8-B53A-4D3A-07A61E0C2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995792" y="6988999"/>
                <a:ext cx="5637934" cy="1019359"/>
              </a:xfrm>
              <a:prstGeom prst="rect">
                <a:avLst/>
              </a:prstGeom>
            </p:spPr>
          </p:pic>
          <p:pic>
            <p:nvPicPr>
              <p:cNvPr id="63" name="그림 62" descr="텍스트, 스크린샷, 폰트, 라인이(가) 표시된 사진&#10;&#10;자동 생성된 설명">
                <a:extLst>
                  <a:ext uri="{FF2B5EF4-FFF2-40B4-BE49-F238E27FC236}">
                    <a16:creationId xmlns:a16="http://schemas.microsoft.com/office/drawing/2014/main" id="{34A641F1-27A5-C122-73BC-4F8803256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2702"/>
              <a:stretch/>
            </p:blipFill>
            <p:spPr>
              <a:xfrm>
                <a:off x="12839936" y="8114927"/>
                <a:ext cx="6192114" cy="1524275"/>
              </a:xfrm>
              <a:prstGeom prst="rect">
                <a:avLst/>
              </a:prstGeom>
            </p:spPr>
          </p:pic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897ED62-1D34-8A05-6B07-469B6BC2401E}"/>
                </a:ext>
              </a:extLst>
            </p:cNvPr>
            <p:cNvGrpSpPr/>
            <p:nvPr/>
          </p:nvGrpSpPr>
          <p:grpSpPr>
            <a:xfrm>
              <a:off x="12874725" y="10349816"/>
              <a:ext cx="6401693" cy="2511354"/>
              <a:chOff x="12874725" y="10349816"/>
              <a:chExt cx="6401693" cy="2511354"/>
            </a:xfrm>
          </p:grpSpPr>
          <p:pic>
            <p:nvPicPr>
              <p:cNvPr id="61" name="그림 60" descr="텍스트, 폰트, 스크린샷, 화이트이(가) 표시된 사진&#10;&#10;자동 생성된 설명">
                <a:extLst>
                  <a:ext uri="{FF2B5EF4-FFF2-40B4-BE49-F238E27FC236}">
                    <a16:creationId xmlns:a16="http://schemas.microsoft.com/office/drawing/2014/main" id="{CE795372-D807-09DD-852E-17C72D45AD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15877" y="10349816"/>
                <a:ext cx="5637934" cy="1019359"/>
              </a:xfrm>
              <a:prstGeom prst="rect">
                <a:avLst/>
              </a:prstGeom>
            </p:spPr>
          </p:pic>
          <p:pic>
            <p:nvPicPr>
              <p:cNvPr id="65" name="그림 64" descr="텍스트, 스크린샷, 폰트, 라인이(가) 표시된 사진&#10;&#10;자동 생성된 설명">
                <a:extLst>
                  <a:ext uri="{FF2B5EF4-FFF2-40B4-BE49-F238E27FC236}">
                    <a16:creationId xmlns:a16="http://schemas.microsoft.com/office/drawing/2014/main" id="{35741E91-2E19-10FF-6F9C-A6B7539733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74725" y="11441747"/>
                <a:ext cx="6401693" cy="1419423"/>
              </a:xfrm>
              <a:prstGeom prst="rect">
                <a:avLst/>
              </a:prstGeom>
            </p:spPr>
          </p:pic>
        </p:grpSp>
      </p:grpSp>
      <p:pic>
        <p:nvPicPr>
          <p:cNvPr id="67" name="그림 66">
            <a:extLst>
              <a:ext uri="{FF2B5EF4-FFF2-40B4-BE49-F238E27FC236}">
                <a16:creationId xmlns:a16="http://schemas.microsoft.com/office/drawing/2014/main" id="{D2FA595A-720B-7F0B-F410-4B108F06F5E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187" y="2962982"/>
            <a:ext cx="1414660" cy="1406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70649A-B7E9-215E-FC25-AC007527CE7A}"/>
              </a:ext>
            </a:extLst>
          </p:cNvPr>
          <p:cNvSpPr txBox="1"/>
          <p:nvPr/>
        </p:nvSpPr>
        <p:spPr>
          <a:xfrm>
            <a:off x="2140180" y="6076514"/>
            <a:ext cx="1699504" cy="4557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181" b="1" dirty="0">
                <a:solidFill>
                  <a:srgbClr val="7030A0"/>
                </a:solidFill>
              </a:rPr>
              <a:t>(0425 </a:t>
            </a:r>
            <a:r>
              <a:rPr lang="ko-KR" altLang="en-US" sz="1181" b="1" dirty="0">
                <a:solidFill>
                  <a:srgbClr val="7030A0"/>
                </a:solidFill>
              </a:rPr>
              <a:t>회의</a:t>
            </a:r>
            <a:r>
              <a:rPr lang="en-US" altLang="ko-KR" sz="1181" b="1" dirty="0">
                <a:solidFill>
                  <a:srgbClr val="7030A0"/>
                </a:solidFill>
              </a:rPr>
              <a:t>-</a:t>
            </a:r>
            <a:r>
              <a:rPr lang="ko-KR" altLang="en-US" sz="1181" b="1" dirty="0">
                <a:solidFill>
                  <a:srgbClr val="7030A0"/>
                </a:solidFill>
              </a:rPr>
              <a:t>논의사항</a:t>
            </a:r>
            <a:r>
              <a:rPr lang="en-US" altLang="ko-KR" sz="1181" b="1" dirty="0">
                <a:solidFill>
                  <a:srgbClr val="7030A0"/>
                </a:solidFill>
              </a:rPr>
              <a:t>)</a:t>
            </a:r>
          </a:p>
          <a:p>
            <a:r>
              <a:rPr lang="ko-KR" altLang="en-US" sz="1181" b="1" dirty="0">
                <a:solidFill>
                  <a:srgbClr val="7030A0"/>
                </a:solidFill>
              </a:rPr>
              <a:t>국가 측정소 자료 활용</a:t>
            </a:r>
            <a:endParaRPr lang="ko-KR" altLang="en-US" sz="1013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611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1830485" y="123711"/>
            <a:ext cx="8531031" cy="303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포털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-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특성안내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경기도 기후변화 시나리오</a:t>
            </a:r>
          </a:p>
        </p:txBody>
      </p:sp>
      <p:sp>
        <p:nvSpPr>
          <p:cNvPr id="4" name="모서리가 둥근 직사각형 3"/>
          <p:cNvSpPr/>
          <p:nvPr/>
        </p:nvSpPr>
        <p:spPr>
          <a:xfrm>
            <a:off x="1830485" y="587281"/>
            <a:ext cx="8531031" cy="760009"/>
          </a:xfrm>
          <a:prstGeom prst="roundRect">
            <a:avLst>
              <a:gd name="adj" fmla="val 2177"/>
            </a:avLst>
          </a:prstGeom>
          <a:solidFill>
            <a:srgbClr val="D5D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96239" y="714070"/>
            <a:ext cx="2827005" cy="274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81" b="1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경기도 기후변화 미래 시나리오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96239" y="952076"/>
            <a:ext cx="8244953" cy="482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기후변화 시나리오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(SSP-RCP)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는 인구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경제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에너지 등의 사회경제 경로와 온실가스 농도 경로를 조합하여 미래 기후 조건을 설정하는 데 사용됩니다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이러한 시나리오를 바탕으로 지구시스템모델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(GCM)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은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2050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년과 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2100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년의 기온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강수량 등 주요 기후 변화를 과학적으로 </a:t>
            </a:r>
            <a:r>
              <a:rPr lang="ko-KR" altLang="en-US" sz="844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시뮬레이션합니다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특히 온실가스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에어로졸 등 인위적 요인이 기후에 미치는 영향을 반영하여 미래 기후 정보를 제공합니다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정보는 경기도가 기후변화로 인한 피해를 사전에 예측하고 최소화하는 데 활용될 수 있습니다</a:t>
            </a:r>
            <a:r>
              <a:rPr lang="en-US" altLang="ko-KR" sz="844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844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BB6FC4-B66C-D2A1-4914-670C6A339B24}"/>
              </a:ext>
            </a:extLst>
          </p:cNvPr>
          <p:cNvSpPr txBox="1"/>
          <p:nvPr/>
        </p:nvSpPr>
        <p:spPr>
          <a:xfrm>
            <a:off x="-2057467" y="967286"/>
            <a:ext cx="1941557" cy="404085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ko-KR" altLang="en-US" sz="1013" dirty="0"/>
              <a:t>시나리오 소개 하나씩</a:t>
            </a:r>
            <a:r>
              <a:rPr lang="en-US" altLang="ko-KR" sz="1013" dirty="0"/>
              <a:t>(2</a:t>
            </a:r>
            <a:r>
              <a:rPr lang="ko-KR" altLang="en-US" sz="1013" dirty="0"/>
              <a:t>분할</a:t>
            </a:r>
            <a:r>
              <a:rPr lang="en-US" altLang="ko-KR" sz="1013" dirty="0"/>
              <a:t>x)</a:t>
            </a:r>
          </a:p>
          <a:p>
            <a:r>
              <a:rPr lang="ko-KR" altLang="en-US" sz="1013" dirty="0">
                <a:solidFill>
                  <a:srgbClr val="FF0000"/>
                </a:solidFill>
              </a:rPr>
              <a:t>스크롤로 보여주기</a:t>
            </a:r>
          </a:p>
        </p:txBody>
      </p:sp>
      <p:sp>
        <p:nvSpPr>
          <p:cNvPr id="7" name="모서리가 둥근 직사각형 62">
            <a:extLst>
              <a:ext uri="{FF2B5EF4-FFF2-40B4-BE49-F238E27FC236}">
                <a16:creationId xmlns:a16="http://schemas.microsoft.com/office/drawing/2014/main" id="{6A3EE93C-52C8-8FC6-C97A-C9E4AA553B51}"/>
              </a:ext>
            </a:extLst>
          </p:cNvPr>
          <p:cNvSpPr/>
          <p:nvPr/>
        </p:nvSpPr>
        <p:spPr>
          <a:xfrm>
            <a:off x="1830484" y="1417951"/>
            <a:ext cx="8531031" cy="2603173"/>
          </a:xfrm>
          <a:prstGeom prst="roundRect">
            <a:avLst>
              <a:gd name="adj" fmla="val 995"/>
            </a:avLst>
          </a:prstGeom>
          <a:solidFill>
            <a:schemeClr val="bg1"/>
          </a:solidFill>
          <a:ln>
            <a:solidFill>
              <a:srgbClr val="D5D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3270AB-F554-ECB0-CDB0-60EC9E3E9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608" y="1463011"/>
            <a:ext cx="243673" cy="2380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DD78C6-9B75-9F08-CE42-D74CCB1CDAC1}"/>
              </a:ext>
            </a:extLst>
          </p:cNvPr>
          <p:cNvSpPr txBox="1"/>
          <p:nvPr/>
        </p:nvSpPr>
        <p:spPr>
          <a:xfrm>
            <a:off x="2213546" y="1458663"/>
            <a:ext cx="227427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SSP</a:t>
            </a:r>
            <a:r>
              <a:rPr lang="en-US" altLang="ko-KR" sz="1350" b="1" strike="sngStrike" dirty="0">
                <a:solidFill>
                  <a:srgbClr val="FF0000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en-US" altLang="ko-KR" sz="135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135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공동사회경제</a:t>
            </a:r>
            <a:r>
              <a:rPr lang="en-US" altLang="ko-KR" sz="135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ko-KR" altLang="en-US" sz="135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시나리오</a:t>
            </a:r>
            <a:endParaRPr lang="ko-KR" altLang="en-US" sz="759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D465-F4E8-E32E-5E45-A73A801F5F58}"/>
              </a:ext>
            </a:extLst>
          </p:cNvPr>
          <p:cNvSpPr txBox="1"/>
          <p:nvPr/>
        </p:nvSpPr>
        <p:spPr>
          <a:xfrm>
            <a:off x="1990676" y="1830049"/>
            <a:ext cx="8250516" cy="44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IPCC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6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평가보고서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(2021)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사용된 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SSP(Shared Socioeconomic Pathways)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시나리오는 인구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경제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교육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기술 발전 등 사회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경제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기술 요소의 변화 경로를 바탕으로 기후 변화의 사회경제적 배경을 설명하기 위해 개발된 시나리오 체계입니다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SSP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는 기후 변화가 사회와 경제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기술 발전에 어떤 영향을 주고받는지를 통합적으로 탐색할 수 있도록 구성되어 있으며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대표적으로 다섯 가지 경로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(SSP1~SSP5)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가 제시됩니다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시나리오는 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RCP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시나리오와 결합하여 다양한 기후변화 시나리오 분석에 활용됨으로써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기후 변화의 원인과 결과를 보다 정교하게 이해하는 데 기여하고 있습니다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759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1026" name="Picture 2" descr="[ SSP 시나리오의 구성과 내용(O’Nell et al., 2014) ]">
            <a:extLst>
              <a:ext uri="{FF2B5EF4-FFF2-40B4-BE49-F238E27FC236}">
                <a16:creationId xmlns:a16="http://schemas.microsoft.com/office/drawing/2014/main" id="{0DD2EA6C-6841-49D7-0B74-CE3E80656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239" y="2301547"/>
            <a:ext cx="2772668" cy="1808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C8C55E8-D30C-960C-AF9F-F79D26327BD0}"/>
              </a:ext>
            </a:extLst>
          </p:cNvPr>
          <p:cNvSpPr txBox="1"/>
          <p:nvPr/>
        </p:nvSpPr>
        <p:spPr>
          <a:xfrm>
            <a:off x="7315907" y="3739813"/>
            <a:ext cx="3712529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출처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기상청 </a:t>
            </a:r>
            <a:r>
              <a:rPr lang="ko-KR" altLang="en-US" sz="759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기후정보포털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국가 기후변화 표준 시나리오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 fontAlgn="base"/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hlinkClick r:id="rId5"/>
              </a:rPr>
              <a:t>http://www.climate.go.kr/home/CCS/contents_2021/Definition.html#</a:t>
            </a:r>
            <a:endParaRPr lang="en-US" altLang="ko-KR" sz="759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모서리가 둥근 직사각형 61">
            <a:extLst>
              <a:ext uri="{FF2B5EF4-FFF2-40B4-BE49-F238E27FC236}">
                <a16:creationId xmlns:a16="http://schemas.microsoft.com/office/drawing/2014/main" id="{9D11FF9C-0358-4145-70C3-B2A835513FE0}"/>
              </a:ext>
            </a:extLst>
          </p:cNvPr>
          <p:cNvSpPr/>
          <p:nvPr/>
        </p:nvSpPr>
        <p:spPr>
          <a:xfrm>
            <a:off x="1830485" y="4343036"/>
            <a:ext cx="8531031" cy="2315005"/>
          </a:xfrm>
          <a:prstGeom prst="roundRect">
            <a:avLst>
              <a:gd name="adj" fmla="val 995"/>
            </a:avLst>
          </a:prstGeom>
          <a:solidFill>
            <a:schemeClr val="bg1"/>
          </a:solidFill>
          <a:ln>
            <a:solidFill>
              <a:srgbClr val="D5D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80BC643-A6B6-E18B-775B-B214428F0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31" y="4423029"/>
            <a:ext cx="243673" cy="2380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A342F0-A193-C56B-4163-94700D62FA2E}"/>
              </a:ext>
            </a:extLst>
          </p:cNvPr>
          <p:cNvSpPr txBox="1"/>
          <p:nvPr/>
        </p:nvSpPr>
        <p:spPr>
          <a:xfrm>
            <a:off x="2168969" y="4418682"/>
            <a:ext cx="22742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RCP(</a:t>
            </a:r>
            <a:r>
              <a:rPr lang="ko-KR" altLang="en-US" sz="135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대표농도경로</a:t>
            </a:r>
            <a:r>
              <a:rPr lang="en-US" altLang="ko-KR" sz="135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) </a:t>
            </a:r>
            <a:r>
              <a:rPr lang="ko-KR" altLang="en-US" sz="135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시나리오</a:t>
            </a:r>
            <a:endParaRPr lang="ko-KR" altLang="en-US" sz="759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4AC850-B9F8-0E20-D080-2842445E78ED}"/>
              </a:ext>
            </a:extLst>
          </p:cNvPr>
          <p:cNvSpPr txBox="1"/>
          <p:nvPr/>
        </p:nvSpPr>
        <p:spPr>
          <a:xfrm>
            <a:off x="1960495" y="4741447"/>
            <a:ext cx="8280698" cy="44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IPCC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제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차 평가보고서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(2013)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 사용된 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RCP(Representative Concentration Pathway)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시나리오는 미래 기후 변화를 예측하기 위해 설정된 온실가스의 대표 농도 경로입니다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RCP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는 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2100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년까지의 </a:t>
            </a:r>
            <a:r>
              <a:rPr lang="ko-KR" altLang="en-US" sz="759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복사강제력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수준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(W/m²)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 따라 여러 경로를 제시하며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그중 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RCP2.6, RCP4.5, RCP6.0, RCP8.5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등이 대표적인 예시입니다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이러한 시나리오는 온실가스 농도 변화에 따른 기후 반응을 과학적으로 분석하는 데 활용됩니다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900B0D17-D7EF-E800-00E3-0DC8B1F573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967" y="5106657"/>
            <a:ext cx="3948067" cy="13945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BFFAAE-06B9-528A-9719-B61960519DA1}"/>
              </a:ext>
            </a:extLst>
          </p:cNvPr>
          <p:cNvSpPr txBox="1"/>
          <p:nvPr/>
        </p:nvSpPr>
        <p:spPr>
          <a:xfrm>
            <a:off x="7315907" y="6521706"/>
            <a:ext cx="3712529" cy="325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출처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: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기상청 </a:t>
            </a:r>
            <a:r>
              <a:rPr lang="ko-KR" altLang="en-US" sz="759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기후정보포털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국가 기후변화 표준 시나리오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)</a:t>
            </a:r>
          </a:p>
          <a:p>
            <a:pPr fontAlgn="base"/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hlinkClick r:id="rId5"/>
              </a:rPr>
              <a:t>http://www.climate.go.kr/home/CCS/contents_2021/Definition.html#</a:t>
            </a:r>
            <a:endParaRPr lang="en-US" altLang="ko-KR" sz="759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0820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1C08D-1F7E-36C7-6192-17A0C7584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FEF776AD-43EF-EF2A-43A1-3EA825A1E44F}"/>
              </a:ext>
            </a:extLst>
          </p:cNvPr>
          <p:cNvSpPr/>
          <p:nvPr/>
        </p:nvSpPr>
        <p:spPr>
          <a:xfrm>
            <a:off x="1830485" y="123711"/>
            <a:ext cx="8531031" cy="3036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포털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-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기후위기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ko-KR" altLang="en-US" sz="1013" dirty="0" err="1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특성안내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 </a:t>
            </a:r>
            <a:r>
              <a:rPr lang="en-US" altLang="ko-KR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– </a:t>
            </a:r>
            <a:r>
              <a:rPr lang="ko-KR" altLang="en-US" sz="1013" dirty="0">
                <a:latin typeface="Noto Sans KR" panose="020B0200000000000000" pitchFamily="50" charset="-127"/>
                <a:ea typeface="Noto Sans KR" panose="020B0200000000000000" pitchFamily="50" charset="-127"/>
                <a:cs typeface="Nirmala UI Semilight" panose="020B0402040204020203" pitchFamily="34" charset="0"/>
              </a:rPr>
              <a:t>경기도 기후변화 시나리오</a:t>
            </a: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857A37C6-C496-CB3F-1288-D16F3CA970D2}"/>
              </a:ext>
            </a:extLst>
          </p:cNvPr>
          <p:cNvSpPr/>
          <p:nvPr/>
        </p:nvSpPr>
        <p:spPr>
          <a:xfrm>
            <a:off x="1830485" y="967216"/>
            <a:ext cx="8531031" cy="2826116"/>
          </a:xfrm>
          <a:prstGeom prst="roundRect">
            <a:avLst>
              <a:gd name="adj" fmla="val 995"/>
            </a:avLst>
          </a:prstGeom>
          <a:solidFill>
            <a:schemeClr val="bg1"/>
          </a:solidFill>
          <a:ln>
            <a:solidFill>
              <a:srgbClr val="D5D6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pic>
        <p:nvPicPr>
          <p:cNvPr id="68" name="그림 67">
            <a:extLst>
              <a:ext uri="{FF2B5EF4-FFF2-40B4-BE49-F238E27FC236}">
                <a16:creationId xmlns:a16="http://schemas.microsoft.com/office/drawing/2014/main" id="{1EDABD41-8876-969D-4AD8-5F24E289B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031" y="660586"/>
            <a:ext cx="243673" cy="2380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A3435A6-F08D-E934-B75B-F84329AF37FA}"/>
              </a:ext>
            </a:extLst>
          </p:cNvPr>
          <p:cNvSpPr txBox="1"/>
          <p:nvPr/>
        </p:nvSpPr>
        <p:spPr>
          <a:xfrm>
            <a:off x="2168969" y="656238"/>
            <a:ext cx="306306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SSP-RCP </a:t>
            </a:r>
            <a:r>
              <a:rPr lang="ko-KR" altLang="en-US" sz="135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시나리오 분석 사례 </a:t>
            </a:r>
            <a:endParaRPr lang="ko-KR" altLang="en-US" sz="759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4C41C3FA-6241-1E8C-D379-420CA24CD7FC}"/>
              </a:ext>
            </a:extLst>
          </p:cNvPr>
          <p:cNvSpPr/>
          <p:nvPr/>
        </p:nvSpPr>
        <p:spPr>
          <a:xfrm>
            <a:off x="1926631" y="1015784"/>
            <a:ext cx="4053901" cy="1226247"/>
          </a:xfrm>
          <a:prstGeom prst="roundRect">
            <a:avLst>
              <a:gd name="adj" fmla="val 399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A49B35AE-F89A-5A1F-CE31-BA1689B49A06}"/>
              </a:ext>
            </a:extLst>
          </p:cNvPr>
          <p:cNvSpPr/>
          <p:nvPr/>
        </p:nvSpPr>
        <p:spPr>
          <a:xfrm>
            <a:off x="6142963" y="1015784"/>
            <a:ext cx="4098229" cy="1226247"/>
          </a:xfrm>
          <a:prstGeom prst="roundRect">
            <a:avLst>
              <a:gd name="adj" fmla="val 481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91A311-0C00-1B54-CA3F-8BD6723B6872}"/>
              </a:ext>
            </a:extLst>
          </p:cNvPr>
          <p:cNvSpPr txBox="1"/>
          <p:nvPr/>
        </p:nvSpPr>
        <p:spPr>
          <a:xfrm>
            <a:off x="1996239" y="1082772"/>
            <a:ext cx="3984293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SSP-RCP</a:t>
            </a:r>
            <a:r>
              <a:rPr lang="ko-KR" altLang="en-US" sz="1013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기후변화 시나리오 기반 한반도의 평균 기온 및 온량지수 변화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B3F888-6703-5CC8-CD93-C0FAF555C840}"/>
              </a:ext>
            </a:extLst>
          </p:cNvPr>
          <p:cNvSpPr txBox="1"/>
          <p:nvPr/>
        </p:nvSpPr>
        <p:spPr>
          <a:xfrm>
            <a:off x="1996239" y="1305651"/>
            <a:ext cx="3912322" cy="44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논문은 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SSP-RCP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시나리오를 바탕으로 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세기 한반도의 평균 기온과 온량지수 변화를 분석한 연구다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759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고탄소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시나리오에서는 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2100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년까지 기온이 최대 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6.2℃,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온량지수는 약 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64%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상승할 것으로 전망하고 있다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759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FDD909A6-E5AC-C34A-1690-486956CC928F}"/>
              </a:ext>
            </a:extLst>
          </p:cNvPr>
          <p:cNvSpPr/>
          <p:nvPr/>
        </p:nvSpPr>
        <p:spPr>
          <a:xfrm>
            <a:off x="5053551" y="1944377"/>
            <a:ext cx="855010" cy="186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9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보고서 다운로드</a:t>
            </a:r>
          </a:p>
        </p:txBody>
      </p:sp>
      <p:sp>
        <p:nvSpPr>
          <p:cNvPr id="74" name="모서리가 둥근 직사각형 73">
            <a:extLst>
              <a:ext uri="{FF2B5EF4-FFF2-40B4-BE49-F238E27FC236}">
                <a16:creationId xmlns:a16="http://schemas.microsoft.com/office/drawing/2014/main" id="{137CFE1B-0FCC-EDEC-4FB2-8791DE4B2021}"/>
              </a:ext>
            </a:extLst>
          </p:cNvPr>
          <p:cNvSpPr/>
          <p:nvPr/>
        </p:nvSpPr>
        <p:spPr>
          <a:xfrm>
            <a:off x="9327775" y="1944377"/>
            <a:ext cx="855010" cy="186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9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보고서 다운로드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7258E62-CFF1-A015-C53C-63DDA7E00042}"/>
              </a:ext>
            </a:extLst>
          </p:cNvPr>
          <p:cNvSpPr txBox="1"/>
          <p:nvPr/>
        </p:nvSpPr>
        <p:spPr>
          <a:xfrm>
            <a:off x="6212057" y="1082772"/>
            <a:ext cx="3235799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13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연안어업의 기후변화 피해비용 분석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CEA2F44-211F-7FCC-B99E-968095467CE7}"/>
              </a:ext>
            </a:extLst>
          </p:cNvPr>
          <p:cNvSpPr txBox="1"/>
          <p:nvPr/>
        </p:nvSpPr>
        <p:spPr>
          <a:xfrm>
            <a:off x="6212057" y="1305651"/>
            <a:ext cx="3912322" cy="44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논문은 기후변화가 연안어업에 미치는 피해비용을 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SSP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시나리오 기반으로 추정한 연구다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온실가스 </a:t>
            </a:r>
            <a:r>
              <a:rPr lang="ko-KR" altLang="en-US" sz="759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고배출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시나리오에서는 어획량 감소로 인해 연안어업 피해가 크게 증가할 것으로 나타났다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759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모서리가 둥근 직사각형 24">
            <a:extLst>
              <a:ext uri="{FF2B5EF4-FFF2-40B4-BE49-F238E27FC236}">
                <a16:creationId xmlns:a16="http://schemas.microsoft.com/office/drawing/2014/main" id="{45E83334-FB52-5BDF-3782-1798A858E9DF}"/>
              </a:ext>
            </a:extLst>
          </p:cNvPr>
          <p:cNvSpPr/>
          <p:nvPr/>
        </p:nvSpPr>
        <p:spPr>
          <a:xfrm>
            <a:off x="1926631" y="2481359"/>
            <a:ext cx="4053901" cy="1226247"/>
          </a:xfrm>
          <a:prstGeom prst="roundRect">
            <a:avLst>
              <a:gd name="adj" fmla="val 3995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9" name="모서리가 둥근 직사각형 71">
            <a:extLst>
              <a:ext uri="{FF2B5EF4-FFF2-40B4-BE49-F238E27FC236}">
                <a16:creationId xmlns:a16="http://schemas.microsoft.com/office/drawing/2014/main" id="{F2A09D6B-F43A-3782-4F1C-20946027AB3E}"/>
              </a:ext>
            </a:extLst>
          </p:cNvPr>
          <p:cNvSpPr/>
          <p:nvPr/>
        </p:nvSpPr>
        <p:spPr>
          <a:xfrm>
            <a:off x="6142963" y="2481359"/>
            <a:ext cx="4098229" cy="1226247"/>
          </a:xfrm>
          <a:prstGeom prst="roundRect">
            <a:avLst>
              <a:gd name="adj" fmla="val 4813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59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215903-A52E-FA44-AF5D-0145A2A19C10}"/>
              </a:ext>
            </a:extLst>
          </p:cNvPr>
          <p:cNvSpPr txBox="1"/>
          <p:nvPr/>
        </p:nvSpPr>
        <p:spPr>
          <a:xfrm>
            <a:off x="1996239" y="2548348"/>
            <a:ext cx="3235799" cy="40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13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고해상도</a:t>
            </a:r>
            <a:r>
              <a:rPr lang="en-US" altLang="ko-KR" sz="1013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(1km) SSP-RCP</a:t>
            </a:r>
            <a:r>
              <a:rPr lang="ko-KR" altLang="en-US" sz="1013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시나리오 기반 한반도의 벼 기후생산력지수 변화 전망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D656F6-2CAB-BF1D-82D5-182C64ED59C3}"/>
              </a:ext>
            </a:extLst>
          </p:cNvPr>
          <p:cNvSpPr txBox="1"/>
          <p:nvPr/>
        </p:nvSpPr>
        <p:spPr>
          <a:xfrm>
            <a:off x="1996239" y="2915888"/>
            <a:ext cx="3912322" cy="442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논문은 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SSP-RCP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시나리오와 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1km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고해상도 기후자료를 활용해 한반도 벼의 기후생산성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(CYP)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변화를 분석한 연구다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온난화가 심한 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SSP585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시나리오에서는 벼의 최적 출수일이 늦어지고 생산성은 감소해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온실가스 감축의 필요성과 기후적응 대책의 중요성이 강조된다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759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3" name="모서리가 둥근 직사각형 26">
            <a:extLst>
              <a:ext uri="{FF2B5EF4-FFF2-40B4-BE49-F238E27FC236}">
                <a16:creationId xmlns:a16="http://schemas.microsoft.com/office/drawing/2014/main" id="{691EAA37-8F69-FB97-DC99-72BD01C2E094}"/>
              </a:ext>
            </a:extLst>
          </p:cNvPr>
          <p:cNvSpPr/>
          <p:nvPr/>
        </p:nvSpPr>
        <p:spPr>
          <a:xfrm>
            <a:off x="5053551" y="3409952"/>
            <a:ext cx="855010" cy="186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9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보고서 다운로드</a:t>
            </a:r>
          </a:p>
        </p:txBody>
      </p:sp>
      <p:sp>
        <p:nvSpPr>
          <p:cNvPr id="14" name="모서리가 둥근 직사각형 73">
            <a:extLst>
              <a:ext uri="{FF2B5EF4-FFF2-40B4-BE49-F238E27FC236}">
                <a16:creationId xmlns:a16="http://schemas.microsoft.com/office/drawing/2014/main" id="{0A4B2A84-C381-DEA9-3400-54D540D14202}"/>
              </a:ext>
            </a:extLst>
          </p:cNvPr>
          <p:cNvSpPr/>
          <p:nvPr/>
        </p:nvSpPr>
        <p:spPr>
          <a:xfrm>
            <a:off x="9327775" y="3409952"/>
            <a:ext cx="855010" cy="1866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59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보고서 다운로드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7FB750-0E16-E4C0-25B6-DC16840EC516}"/>
              </a:ext>
            </a:extLst>
          </p:cNvPr>
          <p:cNvSpPr txBox="1"/>
          <p:nvPr/>
        </p:nvSpPr>
        <p:spPr>
          <a:xfrm>
            <a:off x="6212057" y="2601926"/>
            <a:ext cx="3981415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13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RCP-SSP </a:t>
            </a:r>
            <a:r>
              <a:rPr lang="ko-KR" altLang="en-US" sz="1013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매트릭스를 적용한 우리나라 기후변화의 피해비용 산정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85DF3-A1A9-B8FD-9FC4-9D37E81D957F}"/>
              </a:ext>
            </a:extLst>
          </p:cNvPr>
          <p:cNvSpPr txBox="1"/>
          <p:nvPr/>
        </p:nvSpPr>
        <p:spPr>
          <a:xfrm>
            <a:off x="6212056" y="2915888"/>
            <a:ext cx="3912322" cy="55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fontAlgn="base"/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이 논문은 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PAGE09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통합모형을 이용해 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RCP-SSP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시나리오 조합별로 우리나라의 기후변화 피해비용을 정량적으로 산정한 연구다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그 결과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59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고배출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759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저적응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시나리오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(RCP8.5–SSP3)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에서는 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2100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년 피해비용이 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GDP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의 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5.22%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 이를 수 있는 반면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759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저배출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·</a:t>
            </a:r>
            <a:r>
              <a:rPr lang="ko-KR" altLang="en-US" sz="759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고적응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시나리오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(RCP2.6–SSP1)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에서는 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0.88%</a:t>
            </a:r>
            <a:r>
              <a:rPr lang="ko-KR" altLang="en-US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로 줄어드는 것으로 나타났다</a:t>
            </a:r>
            <a:r>
              <a:rPr lang="en-US" altLang="ko-KR" sz="759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759" dirty="0">
              <a:solidFill>
                <a:schemeClr val="tx1">
                  <a:lumMod val="50000"/>
                  <a:lumOff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608A77-5B77-56E5-D973-0E5F3F95168B}"/>
              </a:ext>
            </a:extLst>
          </p:cNvPr>
          <p:cNvSpPr txBox="1"/>
          <p:nvPr/>
        </p:nvSpPr>
        <p:spPr>
          <a:xfrm>
            <a:off x="4635993" y="638811"/>
            <a:ext cx="1308371" cy="24820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400" b="1">
                <a:latin typeface="+mn-ea"/>
              </a:defRPr>
            </a:lvl1pPr>
          </a:lstStyle>
          <a:p>
            <a:r>
              <a:rPr lang="en-US" altLang="ko-KR" sz="1013" dirty="0"/>
              <a:t>Pdf </a:t>
            </a:r>
            <a:r>
              <a:rPr lang="ko-KR" altLang="en-US" sz="1013" dirty="0"/>
              <a:t>파일 함께 전달</a:t>
            </a:r>
            <a:endParaRPr lang="ko-KR" altLang="en-US" sz="1013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783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10893</TotalTime>
  <Words>4674</Words>
  <Application>Microsoft Office PowerPoint</Application>
  <PresentationFormat>와이드스크린</PresentationFormat>
  <Paragraphs>759</Paragraphs>
  <Slides>57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57</vt:i4>
      </vt:variant>
    </vt:vector>
  </HeadingPairs>
  <TitlesOfParts>
    <vt:vector size="69" baseType="lpstr">
      <vt:lpstr>NBG</vt:lpstr>
      <vt:lpstr>KoPub돋움체 Bold</vt:lpstr>
      <vt:lpstr>Noto Sans KR</vt:lpstr>
      <vt:lpstr>Arial</vt:lpstr>
      <vt:lpstr>경기천년제목 Light</vt:lpstr>
      <vt:lpstr>맑은 고딕</vt:lpstr>
      <vt:lpstr>Wingdings</vt:lpstr>
      <vt:lpstr>경기천년제목 Bold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H. S. Kim</cp:lastModifiedBy>
  <cp:revision>76</cp:revision>
  <dcterms:created xsi:type="dcterms:W3CDTF">2023-12-12T09:29:53Z</dcterms:created>
  <dcterms:modified xsi:type="dcterms:W3CDTF">2025-05-06T01:11:03Z</dcterms:modified>
</cp:coreProperties>
</file>